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handoutMasterIdLst>
    <p:handoutMasterId r:id="rId20"/>
  </p:handoutMasterIdLst>
  <p:sldIdLst>
    <p:sldId id="256" r:id="rId2"/>
    <p:sldId id="277" r:id="rId3"/>
    <p:sldId id="259" r:id="rId4"/>
    <p:sldId id="258" r:id="rId5"/>
    <p:sldId id="273" r:id="rId6"/>
    <p:sldId id="271" r:id="rId7"/>
    <p:sldId id="314" r:id="rId8"/>
    <p:sldId id="270" r:id="rId9"/>
    <p:sldId id="269" r:id="rId10"/>
    <p:sldId id="264" r:id="rId11"/>
    <p:sldId id="315" r:id="rId12"/>
    <p:sldId id="316" r:id="rId13"/>
    <p:sldId id="274" r:id="rId14"/>
    <p:sldId id="275" r:id="rId15"/>
    <p:sldId id="276" r:id="rId16"/>
    <p:sldId id="317" r:id="rId17"/>
    <p:sldId id="260" r:id="rId18"/>
    <p:sldId id="268" r:id="rId19"/>
  </p:sldIdLst>
  <p:sldSz cx="9144000" cy="6858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31" autoAdjust="0"/>
    <p:restoredTop sz="94404" autoAdjust="0"/>
  </p:normalViewPr>
  <p:slideViewPr>
    <p:cSldViewPr>
      <p:cViewPr varScale="1">
        <p:scale>
          <a:sx n="104" d="100"/>
          <a:sy n="104" d="100"/>
        </p:scale>
        <p:origin x="1812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29" tIns="45715" rIns="91429" bIns="45715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275" y="0"/>
            <a:ext cx="2946400" cy="498475"/>
          </a:xfrm>
          <a:prstGeom prst="rect">
            <a:avLst/>
          </a:prstGeom>
        </p:spPr>
        <p:txBody>
          <a:bodyPr vert="horz" lIns="91429" tIns="45715" rIns="91429" bIns="45715" rtlCol="0"/>
          <a:lstStyle>
            <a:lvl1pPr algn="r">
              <a:defRPr sz="1200"/>
            </a:lvl1pPr>
          </a:lstStyle>
          <a:p>
            <a:fld id="{70F16528-D0A1-448A-A532-507E830D9552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1339"/>
            <a:ext cx="2946400" cy="498475"/>
          </a:xfrm>
          <a:prstGeom prst="rect">
            <a:avLst/>
          </a:prstGeom>
        </p:spPr>
        <p:txBody>
          <a:bodyPr vert="horz" lIns="91429" tIns="45715" rIns="91429" bIns="45715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275" y="9431339"/>
            <a:ext cx="2946400" cy="498475"/>
          </a:xfrm>
          <a:prstGeom prst="rect">
            <a:avLst/>
          </a:prstGeom>
        </p:spPr>
        <p:txBody>
          <a:bodyPr vert="horz" lIns="91429" tIns="45715" rIns="91429" bIns="45715" rtlCol="0" anchor="b"/>
          <a:lstStyle>
            <a:lvl1pPr algn="r">
              <a:defRPr sz="1200"/>
            </a:lvl1pPr>
          </a:lstStyle>
          <a:p>
            <a:fld id="{D30BA9A0-3769-4E79-B189-1F504096A4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5104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2307-1E40-4E12-8716-25BFDA8E7013}" type="datetime1">
              <a:rPr lang="en-US" smtClean="0"/>
              <a:pPr/>
              <a:t>9/15/2026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9D02-426E-46C9-9EE9-0DE1EF8B2838}" type="datetime1">
              <a:rPr lang="en-US" smtClean="0"/>
              <a:pPr/>
              <a:t>9/15/2026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AEBBE-F8B2-42CF-9895-E86A608384EB}" type="datetime1">
              <a:rPr lang="en-US" smtClean="0"/>
              <a:pPr/>
              <a:t>9/15/2026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AA6B6-10E5-4810-BC9F-DA72D8452E73}" type="datetime1">
              <a:rPr lang="en-US" smtClean="0"/>
              <a:pPr/>
              <a:t>9/15/2026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8D072-EF12-4AA2-BD71-ABC68B06D0E2}" type="datetime1">
              <a:rPr lang="en-US" smtClean="0"/>
              <a:pPr/>
              <a:t>9/15/2026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DBF60-6CC3-4B74-A60D-3486985E4346}" type="datetime1">
              <a:rPr lang="en-US" smtClean="0"/>
              <a:pPr/>
              <a:t>9/15/2026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14818-984F-4759-BF72-A33BDC1963BD}" type="datetime1">
              <a:rPr lang="en-US" smtClean="0"/>
              <a:pPr/>
              <a:t>9/15/2026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7E191-5F94-4FC1-B823-BD7CABF7FA06}" type="datetime1">
              <a:rPr lang="en-US" smtClean="0"/>
              <a:pPr/>
              <a:t>9/15/2026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56D55-EFBE-4F9B-8A5F-09D42CA22A9B}" type="datetime1">
              <a:rPr lang="en-US" smtClean="0"/>
              <a:pPr/>
              <a:t>9/15/2026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FCF5A-EA79-452C-A52C-1A2668C2E7DF}" type="datetime1">
              <a:rPr lang="en-US" smtClean="0"/>
              <a:pPr/>
              <a:t>9/15/2026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C4C28-BD4B-4892-9A2D-6E19BD753A9A}" type="datetime1">
              <a:rPr lang="en-US" smtClean="0"/>
              <a:pPr/>
              <a:t>9/15/2026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D1D110F-3F4E-48D9-B8AA-5D0E825AFDBA}" type="datetime1">
              <a:rPr lang="en-US" smtClean="0"/>
              <a:pPr/>
              <a:t>9/15/2026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75892"/>
            <a:ext cx="7772400" cy="3093267"/>
          </a:xfrm>
        </p:spPr>
        <p:txBody>
          <a:bodyPr>
            <a:normAutofit/>
          </a:bodyPr>
          <a:lstStyle/>
          <a:p>
            <a:r>
              <a:rPr lang="en-GB" sz="6000" dirty="0">
                <a:latin typeface="Aptos Display" panose="020B0004020202020204" pitchFamily="34" charset="0"/>
              </a:rPr>
              <a:t>Welcome to Year 5 </a:t>
            </a:r>
            <a:br>
              <a:rPr lang="en-GB" sz="6000" dirty="0">
                <a:latin typeface="Aptos Display" panose="020B0004020202020204" pitchFamily="34" charset="0"/>
              </a:rPr>
            </a:br>
            <a:r>
              <a:rPr lang="en-GB" sz="6000" dirty="0">
                <a:latin typeface="Aptos Display" panose="020B0004020202020204" pitchFamily="34" charset="0"/>
              </a:rPr>
              <a:t>2026-2027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BC6B28-BE84-46A3-92BF-D6578AB393B2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54" t="20602" r="44326" b="62180"/>
          <a:stretch/>
        </p:blipFill>
        <p:spPr bwMode="auto">
          <a:xfrm>
            <a:off x="6839743" y="643952"/>
            <a:ext cx="1865313" cy="16284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407244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D799397-811F-410E-9E35-0D4931162E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Tx/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ea typeface="Calibri" pitchFamily="34" charset="0"/>
                <a:cs typeface="Tahoma" pitchFamily="34" charset="0"/>
              </a:rPr>
              <a:t>Year 5 team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ea typeface="Calibri" pitchFamily="34" charset="0"/>
                <a:cs typeface="Tahoma" pitchFamily="34" charset="0"/>
              </a:rPr>
              <a:t> School expectations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ea typeface="Calibri" pitchFamily="34" charset="0"/>
                <a:cs typeface="Tahoma" pitchFamily="34" charset="0"/>
              </a:rPr>
              <a:t> Curriculum coverage</a:t>
            </a:r>
            <a:endParaRPr lang="en-GB" sz="2800" dirty="0">
              <a:solidFill>
                <a:schemeClr val="tx1"/>
              </a:solidFill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ea typeface="Calibri" pitchFamily="34" charset="0"/>
                <a:cs typeface="Tahoma" pitchFamily="34" charset="0"/>
              </a:rPr>
              <a:t> Homework, PE/swimming and uniform</a:t>
            </a:r>
            <a:endParaRPr lang="en-GB" sz="2800" dirty="0">
              <a:solidFill>
                <a:schemeClr val="tx1"/>
              </a:solidFill>
              <a:cs typeface="Arial" pitchFamily="34" charset="0"/>
            </a:endParaRPr>
          </a:p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cs typeface="Tahoma" pitchFamily="34" charset="0"/>
              </a:rPr>
              <a:t> Trips and workshops</a:t>
            </a:r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087F2A0-70F3-4DFA-9CAA-8C7F556F3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Meeting Agenda </a:t>
            </a:r>
          </a:p>
        </p:txBody>
      </p:sp>
    </p:spTree>
    <p:extLst>
      <p:ext uri="{BB962C8B-B14F-4D97-AF65-F5344CB8AC3E}">
        <p14:creationId xmlns:p14="http://schemas.microsoft.com/office/powerpoint/2010/main" val="25260395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59532" y="3501008"/>
            <a:ext cx="8424936" cy="3018664"/>
          </a:xfrm>
        </p:spPr>
        <p:txBody>
          <a:bodyPr>
            <a:normAutofit/>
          </a:bodyPr>
          <a:lstStyle/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chemeClr val="tx1"/>
                </a:solidFill>
                <a:latin typeface="+mj-lt"/>
                <a:cs typeface="Calibri" panose="020F0502020204030204" pitchFamily="34" charset="0"/>
              </a:rPr>
              <a:t>Mrs Dupree  – Head of Year 5/5D Class Teacher   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chemeClr val="tx1"/>
                </a:solidFill>
                <a:latin typeface="+mj-lt"/>
                <a:cs typeface="Calibri" panose="020F0502020204030204" pitchFamily="34" charset="0"/>
              </a:rPr>
              <a:t>Ms Moxon/Miss Cooper– 5CM Class Teachers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chemeClr val="tx1"/>
                </a:solidFill>
                <a:latin typeface="+mj-lt"/>
                <a:cs typeface="Calibri" panose="020F0502020204030204" pitchFamily="34" charset="0"/>
              </a:rPr>
              <a:t>Mrs Rizwan  –   5R Class Teacher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chemeClr val="tx1"/>
                </a:solidFill>
                <a:latin typeface="+mj-lt"/>
                <a:cs typeface="Calibri" panose="020F0502020204030204" pitchFamily="34" charset="0"/>
              </a:rPr>
              <a:t>Mrs Hall -  HLTA for all classes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chemeClr val="tx1"/>
                </a:solidFill>
                <a:latin typeface="+mj-lt"/>
                <a:cs typeface="Calibri" panose="020F0502020204030204" pitchFamily="34" charset="0"/>
              </a:rPr>
              <a:t>Ms Johnston – TA 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chemeClr val="tx1"/>
                </a:solidFill>
                <a:latin typeface="+mj-lt"/>
                <a:cs typeface="Calibri" panose="020F0502020204030204" pitchFamily="34" charset="0"/>
              </a:rPr>
              <a:t>Mr Talwar - TA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5 Teaching Team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9A61D24-812F-4629-B4F4-413E5EDB71AA}"/>
              </a:ext>
            </a:extLst>
          </p:cNvPr>
          <p:cNvSpPr txBox="1"/>
          <p:nvPr/>
        </p:nvSpPr>
        <p:spPr>
          <a:xfrm>
            <a:off x="539552" y="2492896"/>
            <a:ext cx="814724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rgbClr val="FF0000"/>
                </a:solidFill>
                <a:latin typeface="+mj-lt"/>
              </a:rPr>
              <a:t>In Year 5, we have highly trained and committed staff whose job it is to make sure that your child receives the best possible education at </a:t>
            </a:r>
            <a:r>
              <a:rPr lang="en-GB" sz="2000" dirty="0" err="1">
                <a:solidFill>
                  <a:srgbClr val="FF0000"/>
                </a:solidFill>
                <a:latin typeface="+mj-lt"/>
              </a:rPr>
              <a:t>Minet</a:t>
            </a:r>
            <a:r>
              <a:rPr lang="en-GB" sz="2000" dirty="0">
                <a:solidFill>
                  <a:srgbClr val="FF0000"/>
                </a:solidFill>
                <a:latin typeface="+mj-lt"/>
              </a:rPr>
              <a:t> Juniors.</a:t>
            </a:r>
          </a:p>
        </p:txBody>
      </p:sp>
    </p:spTree>
    <p:extLst>
      <p:ext uri="{BB962C8B-B14F-4D97-AF65-F5344CB8AC3E}">
        <p14:creationId xmlns:p14="http://schemas.microsoft.com/office/powerpoint/2010/main" val="25644809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31540" y="2492896"/>
            <a:ext cx="8280920" cy="3057789"/>
          </a:xfrm>
        </p:spPr>
        <p:txBody>
          <a:bodyPr/>
          <a:lstStyle/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Ms Ryan – Head Teacher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Miss Gubbin – Deputy Head Teacher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Mrs Taylor –  Assistant Head  (Inclusion and Child Protection)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Miss Molloy – Assistant Head (Teaching and Learning)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endParaRPr lang="en-GB" sz="1800" dirty="0">
              <a:solidFill>
                <a:schemeClr val="tx1"/>
              </a:solidFill>
            </a:endParaRP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   Also:  Miss </a:t>
            </a:r>
            <a:r>
              <a:rPr lang="en-GB" dirty="0" err="1">
                <a:solidFill>
                  <a:schemeClr val="tx1"/>
                </a:solidFill>
              </a:rPr>
              <a:t>Elderfield</a:t>
            </a:r>
            <a:r>
              <a:rPr lang="en-GB" dirty="0">
                <a:solidFill>
                  <a:schemeClr val="tx1"/>
                </a:solidFill>
              </a:rPr>
              <a:t> - </a:t>
            </a:r>
            <a:r>
              <a:rPr lang="en-GB" dirty="0" err="1">
                <a:solidFill>
                  <a:schemeClr val="tx1"/>
                </a:solidFill>
              </a:rPr>
              <a:t>SENDCo</a:t>
            </a:r>
            <a:endParaRPr lang="en-GB" dirty="0">
              <a:solidFill>
                <a:schemeClr val="tx1"/>
              </a:solidFill>
            </a:endParaRP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              Miss Cooper – Behaviour Lead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Senior Leadership Team</a:t>
            </a:r>
          </a:p>
        </p:txBody>
      </p:sp>
    </p:spTree>
    <p:extLst>
      <p:ext uri="{BB962C8B-B14F-4D97-AF65-F5344CB8AC3E}">
        <p14:creationId xmlns:p14="http://schemas.microsoft.com/office/powerpoint/2010/main" val="33008696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92C32BD-585E-481A-B4A0-606C1A9588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  <a:defRPr/>
            </a:pPr>
            <a:b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ndara" panose="020E0502030303020204" pitchFamily="34" charset="0"/>
                <a:ea typeface="Calibri" pitchFamily="34" charset="0"/>
                <a:cs typeface="Tahoma" pitchFamily="34" charset="0"/>
              </a:rPr>
            </a:b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ndara" panose="020E0502030303020204" pitchFamily="34" charset="0"/>
                <a:ea typeface="Calibri" pitchFamily="34" charset="0"/>
                <a:cs typeface="Tahoma" pitchFamily="34" charset="0"/>
              </a:rPr>
              <a:t>School values, behaviour and expectations</a:t>
            </a:r>
            <a:b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</a:b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52737F-0FEF-CC78-39FB-2FB90DBA50B7}"/>
              </a:ext>
            </a:extLst>
          </p:cNvPr>
          <p:cNvSpPr txBox="1"/>
          <p:nvPr/>
        </p:nvSpPr>
        <p:spPr>
          <a:xfrm>
            <a:off x="457200" y="1916832"/>
            <a:ext cx="836327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Children will receive a ‘Leaf stamp’ sheet in which they will ‘collect’ their leaves during the year. </a:t>
            </a:r>
          </a:p>
          <a:p>
            <a:endParaRPr lang="en-GB" dirty="0"/>
          </a:p>
          <a:p>
            <a:r>
              <a:rPr lang="en-GB" dirty="0"/>
              <a:t>Any member of the staff can give a child a leaf and these will be announced and celebrated every week at the Merit assembly.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29D1752-5F36-E294-9FF7-9EFBF388C5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175681"/>
            <a:ext cx="2534950" cy="251606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AF25035-F059-D8E6-1208-412BDAC969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2240" y="3573016"/>
            <a:ext cx="2197246" cy="3125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4108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79512" y="2564904"/>
            <a:ext cx="8856984" cy="3888432"/>
          </a:xfrm>
        </p:spPr>
        <p:txBody>
          <a:bodyPr>
            <a:noAutofit/>
          </a:bodyPr>
          <a:lstStyle/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200" dirty="0">
                <a:solidFill>
                  <a:schemeClr val="tx1"/>
                </a:solidFill>
              </a:rPr>
              <a:t>English, including Guided Reading, happens daily. We are currently reading How </a:t>
            </a:r>
            <a:r>
              <a:rPr lang="en-GB" sz="2200" b="1" dirty="0">
                <a:solidFill>
                  <a:schemeClr val="tx1"/>
                </a:solidFill>
              </a:rPr>
              <a:t>To Train Your Dragon </a:t>
            </a:r>
            <a:r>
              <a:rPr lang="en-GB" sz="2200" dirty="0">
                <a:solidFill>
                  <a:schemeClr val="tx1"/>
                </a:solidFill>
              </a:rPr>
              <a:t>which is our key text.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200" dirty="0">
                <a:solidFill>
                  <a:schemeClr val="tx1"/>
                </a:solidFill>
              </a:rPr>
              <a:t>Mathematics happens daily. We are currently studying  place value.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200" dirty="0">
                <a:solidFill>
                  <a:schemeClr val="tx1"/>
                </a:solidFill>
              </a:rPr>
              <a:t>Science is currently The Earth and Space and is taught for 2 hours a week.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200" dirty="0">
                <a:solidFill>
                  <a:schemeClr val="tx1"/>
                </a:solidFill>
              </a:rPr>
              <a:t>Topic is currently The Vikings and is also taught for 2 hours a week.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200" dirty="0">
                <a:solidFill>
                  <a:schemeClr val="tx1"/>
                </a:solidFill>
              </a:rPr>
              <a:t>Computing is taught weekly and this term the children will be decoding. 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200" dirty="0">
                <a:solidFill>
                  <a:schemeClr val="tx1"/>
                </a:solidFill>
              </a:rPr>
              <a:t>All communication will be via parent pay so please check your emails regularly.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Curriculum Information</a:t>
            </a:r>
          </a:p>
        </p:txBody>
      </p:sp>
    </p:spTree>
    <p:extLst>
      <p:ext uri="{BB962C8B-B14F-4D97-AF65-F5344CB8AC3E}">
        <p14:creationId xmlns:p14="http://schemas.microsoft.com/office/powerpoint/2010/main" val="36360611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73760" y="332656"/>
            <a:ext cx="8374704" cy="1692854"/>
          </a:xfrm>
        </p:spPr>
        <p:txBody>
          <a:bodyPr>
            <a:normAutofit/>
          </a:bodyPr>
          <a:lstStyle/>
          <a:p>
            <a:r>
              <a:rPr lang="en-GB" b="1" dirty="0"/>
              <a:t>Curriculum Overview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86027" y="2198664"/>
            <a:ext cx="4346014" cy="4110655"/>
          </a:xfrm>
        </p:spPr>
        <p:txBody>
          <a:bodyPr>
            <a:noAutofit/>
          </a:bodyPr>
          <a:lstStyle/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latin typeface="+mj-lt"/>
              </a:rPr>
              <a:t>Each term an overview of what will be covered in each subject will be added to the website.</a:t>
            </a:r>
            <a:br>
              <a:rPr lang="en-GB" dirty="0">
                <a:latin typeface="+mj-lt"/>
              </a:rPr>
            </a:br>
            <a:endParaRPr lang="en-GB" dirty="0">
              <a:latin typeface="+mj-lt"/>
            </a:endParaRP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latin typeface="+mj-lt"/>
              </a:rPr>
              <a:t>The overview shows what we will be teaching in each topic and has additional information on how to support your child at home.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4EC5C94-034A-A376-B854-2864717AA0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8956" y="1556792"/>
            <a:ext cx="3101035" cy="398407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576DA6A-FF29-E033-C81C-6F2695B7FA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8956" y="5640839"/>
            <a:ext cx="3101035" cy="884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6468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9552" y="2492896"/>
            <a:ext cx="7787208" cy="3450696"/>
          </a:xfrm>
        </p:spPr>
        <p:txBody>
          <a:bodyPr>
            <a:normAutofit/>
          </a:bodyPr>
          <a:lstStyle/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Year 5 classes currently  have Teaching Assistants  who provide pupils with additional support and run interventions.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There is also a Higher Level Teaching Assistant who works in the year group who also provides support in class and runs interventions.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Interventions are carefully monitored and designed to address any gaps in learning.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Support</a:t>
            </a:r>
          </a:p>
        </p:txBody>
      </p:sp>
    </p:spTree>
    <p:extLst>
      <p:ext uri="{BB962C8B-B14F-4D97-AF65-F5344CB8AC3E}">
        <p14:creationId xmlns:p14="http://schemas.microsoft.com/office/powerpoint/2010/main" val="14471755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492896"/>
            <a:ext cx="8435279" cy="3960440"/>
          </a:xfrm>
        </p:spPr>
        <p:txBody>
          <a:bodyPr>
            <a:normAutofit/>
          </a:bodyPr>
          <a:lstStyle/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Your child has PE  twice per week. All children should have a full P.E kit in school all week.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On P.E days, your child should come to school in school uniform as usual.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Children will be going swimming next half term. Children will go swimming for one hour every day for six days. 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</a:rPr>
              <a:t>    </a:t>
            </a:r>
            <a:r>
              <a:rPr lang="en-GB" sz="2000" dirty="0">
                <a:solidFill>
                  <a:schemeClr val="tx1"/>
                </a:solidFill>
              </a:rPr>
              <a:t>(More information to follow nearer the time.)</a:t>
            </a:r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</a:t>
            </a:r>
          </a:p>
        </p:txBody>
      </p:sp>
    </p:spTree>
    <p:extLst>
      <p:ext uri="{BB962C8B-B14F-4D97-AF65-F5344CB8AC3E}">
        <p14:creationId xmlns:p14="http://schemas.microsoft.com/office/powerpoint/2010/main" val="5131629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9552" y="2636912"/>
            <a:ext cx="8229600" cy="4104456"/>
          </a:xfrm>
        </p:spPr>
        <p:txBody>
          <a:bodyPr>
            <a:normAutofit fontScale="77500" lnSpcReduction="20000"/>
          </a:bodyPr>
          <a:lstStyle/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b="1" u="sng" dirty="0">
                <a:solidFill>
                  <a:schemeClr val="tx1"/>
                </a:solidFill>
              </a:rPr>
              <a:t>Homework</a:t>
            </a:r>
            <a:r>
              <a:rPr lang="en-GB" dirty="0">
                <a:solidFill>
                  <a:schemeClr val="tx1"/>
                </a:solidFill>
              </a:rPr>
              <a:t> is a key element of success in year 5. Not only does it secure in class learning, it helps children to develop the necessary study skills required for Year 5. 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Homework books are sent home on a Friday and should be completed by the following Wednesday . This will be monitored by the class teacher and reviewed in class with the children. Your child will bring home a Maths, English, spelling &amp; vocabulary and Reading comprehension book each week.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endParaRPr lang="en-GB" dirty="0">
              <a:solidFill>
                <a:schemeClr val="tx1"/>
              </a:solidFill>
            </a:endParaRP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b="1" i="1" u="sng" dirty="0">
                <a:solidFill>
                  <a:schemeClr val="tx1"/>
                </a:solidFill>
              </a:rPr>
              <a:t>Spellings</a:t>
            </a:r>
            <a:r>
              <a:rPr lang="en-GB" dirty="0">
                <a:solidFill>
                  <a:schemeClr val="tx1"/>
                </a:solidFill>
              </a:rPr>
              <a:t> – Spellings are sent out every Friday and children are tested the following week. Please practice these regularly.</a:t>
            </a:r>
          </a:p>
          <a:p>
            <a:pPr marL="0" indent="0">
              <a:buNone/>
            </a:pPr>
            <a:endParaRPr lang="en-GB" b="1" u="sng" dirty="0">
              <a:solidFill>
                <a:schemeClr val="tx1"/>
              </a:solidFill>
            </a:endParaRP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b="1" u="sng" dirty="0">
                <a:solidFill>
                  <a:schemeClr val="tx1"/>
                </a:solidFill>
              </a:rPr>
              <a:t>Times tables </a:t>
            </a:r>
            <a:r>
              <a:rPr lang="en-GB" dirty="0">
                <a:solidFill>
                  <a:schemeClr val="tx1"/>
                </a:solidFill>
              </a:rPr>
              <a:t>– Please ensure your children know their times tables. </a:t>
            </a:r>
          </a:p>
          <a:p>
            <a:pPr marL="0" indent="0">
              <a:buNone/>
            </a:pPr>
            <a:endParaRPr lang="en-GB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2800" b="1" dirty="0">
                <a:solidFill>
                  <a:srgbClr val="FF0000"/>
                </a:solidFill>
              </a:rPr>
              <a:t>It is vital that your child completes his/her homework.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 Learning</a:t>
            </a:r>
          </a:p>
        </p:txBody>
      </p:sp>
    </p:spTree>
    <p:extLst>
      <p:ext uri="{BB962C8B-B14F-4D97-AF65-F5344CB8AC3E}">
        <p14:creationId xmlns:p14="http://schemas.microsoft.com/office/powerpoint/2010/main" val="4778119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E288CC6-3396-6469-F234-57B78D65B7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7824" y="2629360"/>
            <a:ext cx="6030092" cy="339192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A60044A-BAA0-0927-854F-190B124F33CF}"/>
              </a:ext>
            </a:extLst>
          </p:cNvPr>
          <p:cNvSpPr txBox="1"/>
          <p:nvPr/>
        </p:nvSpPr>
        <p:spPr>
          <a:xfrm>
            <a:off x="467544" y="1484784"/>
            <a:ext cx="813690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000" b="1" u="sng" dirty="0"/>
              <a:t>Reading</a:t>
            </a:r>
            <a:r>
              <a:rPr lang="en-GB" sz="2000" u="sng" dirty="0"/>
              <a:t> </a:t>
            </a:r>
            <a:r>
              <a:rPr lang="en-GB" sz="2000" dirty="0"/>
              <a:t>– EVERY DAY (At least 15 minutes and parents to ask questions to support understanding) Daily reading should be recorded by parents on the ‘Boom Reader’ website. </a:t>
            </a:r>
          </a:p>
        </p:txBody>
      </p:sp>
    </p:spTree>
    <p:extLst>
      <p:ext uri="{BB962C8B-B14F-4D97-AF65-F5344CB8AC3E}">
        <p14:creationId xmlns:p14="http://schemas.microsoft.com/office/powerpoint/2010/main" val="29056752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4C8D16-1444-153C-735A-5AC35ADEB6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072" y="1628800"/>
            <a:ext cx="6160716" cy="24709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1233A8A-3F99-FFA1-4104-DE687CA5F2B8}"/>
              </a:ext>
            </a:extLst>
          </p:cNvPr>
          <p:cNvSpPr txBox="1"/>
          <p:nvPr/>
        </p:nvSpPr>
        <p:spPr>
          <a:xfrm>
            <a:off x="467544" y="4629035"/>
            <a:ext cx="835292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/>
              <a:t>The Year 5 page is updated regularly with work completed in school, trip write ups or workshops that the children have had.</a:t>
            </a:r>
          </a:p>
          <a:p>
            <a:r>
              <a:rPr lang="en-GB" sz="2400" dirty="0"/>
              <a:t> </a:t>
            </a:r>
          </a:p>
          <a:p>
            <a:r>
              <a:rPr lang="en-GB" sz="2400" dirty="0"/>
              <a:t>Knowledge Organisers and key information are also on the relevant year group pages.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E240F59-C1EB-CAC4-20DA-8DFC5B8387B8}"/>
              </a:ext>
            </a:extLst>
          </p:cNvPr>
          <p:cNvSpPr txBox="1"/>
          <p:nvPr/>
        </p:nvSpPr>
        <p:spPr>
          <a:xfrm>
            <a:off x="5220072" y="404664"/>
            <a:ext cx="266429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800" dirty="0">
                <a:solidFill>
                  <a:schemeClr val="bg1"/>
                </a:solidFill>
              </a:rPr>
              <a:t>Website</a:t>
            </a:r>
          </a:p>
        </p:txBody>
      </p:sp>
    </p:spTree>
    <p:extLst>
      <p:ext uri="{BB962C8B-B14F-4D97-AF65-F5344CB8AC3E}">
        <p14:creationId xmlns:p14="http://schemas.microsoft.com/office/powerpoint/2010/main" val="39939398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33C02CE-797D-4878-A21F-38B1AD1D40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2153" y="2204864"/>
            <a:ext cx="7408333" cy="3450696"/>
          </a:xfrm>
        </p:spPr>
        <p:txBody>
          <a:bodyPr/>
          <a:lstStyle/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400" dirty="0">
                <a:solidFill>
                  <a:schemeClr val="tx1"/>
                </a:solidFill>
              </a:rPr>
              <a:t>WHITE SHIRT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400" dirty="0">
                <a:solidFill>
                  <a:schemeClr val="tx1"/>
                </a:solidFill>
              </a:rPr>
              <a:t>SCHOOL TIE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400" dirty="0">
                <a:solidFill>
                  <a:schemeClr val="tx1"/>
                </a:solidFill>
              </a:rPr>
              <a:t>SCHOOL CARDIGAN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400" b="1" dirty="0">
                <a:solidFill>
                  <a:schemeClr val="tx1"/>
                </a:solidFill>
              </a:rPr>
              <a:t>BLACK</a:t>
            </a:r>
            <a:r>
              <a:rPr lang="en-GB" sz="2400" dirty="0">
                <a:solidFill>
                  <a:schemeClr val="tx1"/>
                </a:solidFill>
              </a:rPr>
              <a:t> SKIRT/TROUSERS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400" b="1" dirty="0">
                <a:solidFill>
                  <a:schemeClr val="tx1"/>
                </a:solidFill>
              </a:rPr>
              <a:t>BLACK</a:t>
            </a:r>
            <a:r>
              <a:rPr lang="en-GB" sz="2400" dirty="0">
                <a:solidFill>
                  <a:schemeClr val="tx1"/>
                </a:solidFill>
              </a:rPr>
              <a:t> TIGHTS/</a:t>
            </a:r>
            <a:r>
              <a:rPr lang="en-GB" sz="2400" b="1" dirty="0">
                <a:solidFill>
                  <a:schemeClr val="tx1"/>
                </a:solidFill>
              </a:rPr>
              <a:t>WHITE</a:t>
            </a:r>
            <a:r>
              <a:rPr lang="en-GB" sz="2400" dirty="0">
                <a:solidFill>
                  <a:schemeClr val="tx1"/>
                </a:solidFill>
              </a:rPr>
              <a:t> SOCKS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400" b="1" dirty="0">
                <a:solidFill>
                  <a:schemeClr val="tx1"/>
                </a:solidFill>
              </a:rPr>
              <a:t>BLACK</a:t>
            </a:r>
            <a:r>
              <a:rPr lang="en-GB" sz="2400" dirty="0">
                <a:solidFill>
                  <a:schemeClr val="tx1"/>
                </a:solidFill>
              </a:rPr>
              <a:t> SHOES (NO TRAINERS)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400" b="1" dirty="0">
                <a:solidFill>
                  <a:schemeClr val="tx1"/>
                </a:solidFill>
              </a:rPr>
              <a:t>WHITE</a:t>
            </a:r>
            <a:r>
              <a:rPr lang="en-GB" sz="2400" dirty="0">
                <a:solidFill>
                  <a:schemeClr val="tx1"/>
                </a:solidFill>
              </a:rPr>
              <a:t> HIJAB (IF APPLICABLE)</a:t>
            </a:r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EC550EB-8296-4734-88CC-FBC8D9283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731837"/>
            <a:ext cx="8229600" cy="1002440"/>
          </a:xfrm>
        </p:spPr>
        <p:txBody>
          <a:bodyPr>
            <a:normAutofit fontScale="90000"/>
          </a:bodyPr>
          <a:lstStyle/>
          <a:p>
            <a:r>
              <a:rPr lang="en-GB" sz="4400" dirty="0">
                <a:latin typeface="Tahoma" pitchFamily="34" charset="0"/>
                <a:cs typeface="Tahoma" pitchFamily="34" charset="0"/>
              </a:rPr>
              <a:t>Uniform - Girls</a:t>
            </a:r>
            <a:br>
              <a:rPr kumimoji="0" lang="en-GB" sz="4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4F9A00-E315-4A0C-B000-FA7EA679E435}"/>
              </a:ext>
            </a:extLst>
          </p:cNvPr>
          <p:cNvSpPr txBox="1"/>
          <p:nvPr/>
        </p:nvSpPr>
        <p:spPr>
          <a:xfrm>
            <a:off x="827584" y="5655560"/>
            <a:ext cx="568863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sz="1800" dirty="0"/>
              <a:t>School uniform can be ordered from the office.</a:t>
            </a:r>
          </a:p>
        </p:txBody>
      </p:sp>
    </p:spTree>
    <p:extLst>
      <p:ext uri="{BB962C8B-B14F-4D97-AF65-F5344CB8AC3E}">
        <p14:creationId xmlns:p14="http://schemas.microsoft.com/office/powerpoint/2010/main" val="11481574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477173D-C473-441C-8DCF-22A9495A56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400" dirty="0">
                <a:solidFill>
                  <a:schemeClr val="tx1"/>
                </a:solidFill>
              </a:rPr>
              <a:t>WHITE SHIRT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400" dirty="0">
                <a:solidFill>
                  <a:schemeClr val="tx1"/>
                </a:solidFill>
              </a:rPr>
              <a:t>SCHOOL TIE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400" dirty="0">
                <a:solidFill>
                  <a:schemeClr val="tx1"/>
                </a:solidFill>
              </a:rPr>
              <a:t>SCHOOL JUMPER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400" b="1" dirty="0">
                <a:solidFill>
                  <a:schemeClr val="tx1"/>
                </a:solidFill>
              </a:rPr>
              <a:t>BLACK</a:t>
            </a:r>
            <a:r>
              <a:rPr lang="en-GB" sz="2400" dirty="0">
                <a:solidFill>
                  <a:schemeClr val="tx1"/>
                </a:solidFill>
              </a:rPr>
              <a:t> TROUSERS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400" b="1" dirty="0">
                <a:solidFill>
                  <a:schemeClr val="tx1"/>
                </a:solidFill>
              </a:rPr>
              <a:t>BLACK/GREY</a:t>
            </a:r>
            <a:r>
              <a:rPr lang="en-GB" sz="2400" dirty="0">
                <a:solidFill>
                  <a:schemeClr val="tx1"/>
                </a:solidFill>
              </a:rPr>
              <a:t> SOCKS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400" b="1" dirty="0">
                <a:solidFill>
                  <a:schemeClr val="tx1"/>
                </a:solidFill>
              </a:rPr>
              <a:t>BLACK</a:t>
            </a:r>
            <a:r>
              <a:rPr lang="en-GB" sz="2400" dirty="0">
                <a:solidFill>
                  <a:schemeClr val="tx1"/>
                </a:solidFill>
              </a:rPr>
              <a:t> SHOES (NO TRAINERS)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1800" dirty="0">
                <a:solidFill>
                  <a:schemeClr val="tx1"/>
                </a:solidFill>
              </a:rPr>
              <a:t>School uniform can be ordered from the office.</a:t>
            </a:r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D493AAF-69CC-4D46-947B-B085C2AA8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400" dirty="0">
                <a:latin typeface="Tahoma" pitchFamily="34" charset="0"/>
                <a:cs typeface="Tahoma" pitchFamily="34" charset="0"/>
              </a:rPr>
              <a:t>Uniform - Boys</a:t>
            </a:r>
            <a:br>
              <a:rPr kumimoji="0" lang="en-GB" sz="4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27511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91D1209-2A72-4938-B76E-BFA447314D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6975" y="2564904"/>
            <a:ext cx="8064896" cy="3450696"/>
          </a:xfrm>
        </p:spPr>
        <p:txBody>
          <a:bodyPr>
            <a:normAutofit fontScale="70000" lnSpcReduction="20000"/>
          </a:bodyPr>
          <a:lstStyle/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3600" dirty="0">
                <a:solidFill>
                  <a:schemeClr val="tx1"/>
                </a:solidFill>
              </a:rPr>
              <a:t>Trips or workshops are organised to reinforce and extend the learning in the classroom. 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36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When a trip is planned, the </a:t>
            </a:r>
            <a:r>
              <a:rPr lang="en-GB" sz="3600" u="sng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letter and payment </a:t>
            </a:r>
            <a:r>
              <a:rPr lang="en-GB" sz="36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will be through Parent Pay.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38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This term we will be visiting the </a:t>
            </a:r>
            <a:r>
              <a:rPr lang="en-GB" sz="3800" b="1" u="sng" dirty="0">
                <a:solidFill>
                  <a:schemeClr val="tx1"/>
                </a:solidFill>
              </a:rPr>
              <a:t>Winchester Science Centre and Planetarium </a:t>
            </a:r>
            <a:r>
              <a:rPr lang="en-GB" sz="38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6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– you will shortly receive a letter informing about this trip. 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36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Spring Term – to be confirmed. 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36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Summer Term – Trip to the Gurdwara. </a:t>
            </a:r>
            <a:endParaRPr lang="en-GB" sz="36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9B4B357-88F7-4B5E-A10C-4A83DF245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400" dirty="0">
                <a:latin typeface="Tahoma" pitchFamily="34" charset="0"/>
                <a:cs typeface="Tahoma" pitchFamily="34" charset="0"/>
              </a:rPr>
              <a:t>Trips and Workshops</a:t>
            </a:r>
            <a:br>
              <a:rPr kumimoji="0" lang="en-GB" sz="4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36431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9DE4D40-FAFD-233C-6A29-31353BD550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5536" y="2636912"/>
            <a:ext cx="8291264" cy="4027494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DB7EAF8F-96BF-F62F-5FD6-68D0313DF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Breakfast club</a:t>
            </a:r>
          </a:p>
        </p:txBody>
      </p:sp>
    </p:spTree>
    <p:extLst>
      <p:ext uri="{BB962C8B-B14F-4D97-AF65-F5344CB8AC3E}">
        <p14:creationId xmlns:p14="http://schemas.microsoft.com/office/powerpoint/2010/main" val="17087428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51520" y="2564904"/>
            <a:ext cx="8748972" cy="3384376"/>
          </a:xfrm>
        </p:spPr>
        <p:txBody>
          <a:bodyPr>
            <a:normAutofit/>
          </a:bodyPr>
          <a:lstStyle/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If you have a concern then the first person contact is the class teacher.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If you are still not happy, then contact the Year Leader.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If  you continue to have concerns, you can ask to speak with a member of SLT.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As a rule, things never reach this stage and any issues are immediately resolved at stage one.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Concern’s Procedure</a:t>
            </a:r>
          </a:p>
        </p:txBody>
      </p:sp>
    </p:spTree>
    <p:extLst>
      <p:ext uri="{BB962C8B-B14F-4D97-AF65-F5344CB8AC3E}">
        <p14:creationId xmlns:p14="http://schemas.microsoft.com/office/powerpoint/2010/main" val="38720083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95536" y="2348880"/>
            <a:ext cx="8496944" cy="2952328"/>
          </a:xfrm>
        </p:spPr>
        <p:txBody>
          <a:bodyPr/>
          <a:lstStyle/>
          <a:p>
            <a:pPr algn="ctr"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If you have any further questions then please feel free to speak to your child’s class teacher now…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 Time</a:t>
            </a:r>
          </a:p>
        </p:txBody>
      </p:sp>
      <p:pic>
        <p:nvPicPr>
          <p:cNvPr id="4098" name="Picture 2" descr="Image result for questio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276297"/>
            <a:ext cx="5616624" cy="2652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C744BB7-7E11-42AD-8ED0-65B7789E8C96}"/>
              </a:ext>
            </a:extLst>
          </p:cNvPr>
          <p:cNvSpPr txBox="1"/>
          <p:nvPr/>
        </p:nvSpPr>
        <p:spPr>
          <a:xfrm>
            <a:off x="251520" y="5949280"/>
            <a:ext cx="8496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Thank you for coming and we look forward to a successful year with our Year 5’s. </a:t>
            </a:r>
          </a:p>
        </p:txBody>
      </p:sp>
    </p:spTree>
    <p:extLst>
      <p:ext uri="{BB962C8B-B14F-4D97-AF65-F5344CB8AC3E}">
        <p14:creationId xmlns:p14="http://schemas.microsoft.com/office/powerpoint/2010/main" val="42366435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953</TotalTime>
  <Words>935</Words>
  <Application>Microsoft Office PowerPoint</Application>
  <PresentationFormat>On-screen Show (4:3)</PresentationFormat>
  <Paragraphs>94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Aptos Display</vt:lpstr>
      <vt:lpstr>Arial</vt:lpstr>
      <vt:lpstr>Calibri</vt:lpstr>
      <vt:lpstr>Candara</vt:lpstr>
      <vt:lpstr>Symbol</vt:lpstr>
      <vt:lpstr>Tahoma</vt:lpstr>
      <vt:lpstr>Wingdings</vt:lpstr>
      <vt:lpstr>Waveform</vt:lpstr>
      <vt:lpstr>Welcome to Year 5  2026-2027</vt:lpstr>
      <vt:lpstr>Today’s Meeting Agenda </vt:lpstr>
      <vt:lpstr>Year 5 Teaching Team</vt:lpstr>
      <vt:lpstr>Senior Leadership Team</vt:lpstr>
      <vt:lpstr> School values, behaviour and expectations </vt:lpstr>
      <vt:lpstr>Curriculum Information</vt:lpstr>
      <vt:lpstr>Curriculum Overview</vt:lpstr>
      <vt:lpstr>Support</vt:lpstr>
      <vt:lpstr>PE</vt:lpstr>
      <vt:lpstr>Home Learning</vt:lpstr>
      <vt:lpstr>PowerPoint Presentation</vt:lpstr>
      <vt:lpstr>PowerPoint Presentation</vt:lpstr>
      <vt:lpstr>Uniform - Girls </vt:lpstr>
      <vt:lpstr>Uniform - Boys </vt:lpstr>
      <vt:lpstr>Trips and Workshops </vt:lpstr>
      <vt:lpstr>Breakfast club</vt:lpstr>
      <vt:lpstr>Concern’s Procedure</vt:lpstr>
      <vt:lpstr>Question Time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6  2017 - 2018</dc:title>
  <dc:creator>nharrison7.312</dc:creator>
  <cp:lastModifiedBy>Rebeca Dupree</cp:lastModifiedBy>
  <cp:revision>50</cp:revision>
  <cp:lastPrinted>2023-09-14T11:53:34Z</cp:lastPrinted>
  <dcterms:created xsi:type="dcterms:W3CDTF">2017-09-05T09:30:20Z</dcterms:created>
  <dcterms:modified xsi:type="dcterms:W3CDTF">2026-09-15T07:42:34Z</dcterms:modified>
</cp:coreProperties>
</file>