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sldIdLst>
    <p:sldId id="277" r:id="rId2"/>
    <p:sldId id="312" r:id="rId3"/>
    <p:sldId id="259" r:id="rId4"/>
    <p:sldId id="314" r:id="rId5"/>
    <p:sldId id="294" r:id="rId6"/>
    <p:sldId id="295" r:id="rId7"/>
    <p:sldId id="296" r:id="rId8"/>
    <p:sldId id="316" r:id="rId9"/>
    <p:sldId id="262" r:id="rId10"/>
    <p:sldId id="317" r:id="rId11"/>
    <p:sldId id="319" r:id="rId12"/>
    <p:sldId id="31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0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39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044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6190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89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787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258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328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204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072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646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387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64EA5-8DD5-402F-92C7-FC66C695BDAC}" type="datetimeFigureOut">
              <a:rPr lang="en-GB" smtClean="0"/>
              <a:t>18/09/2023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03928-3C8E-4EC2-B8A9-9971E0EE5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248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minetjunior.org.uk/uniform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89" b="37778" l="70573" r="88542">
                        <a14:backgroundMark x1="71927" y1="13148" x2="71927" y2="13148"/>
                        <a14:backgroundMark x1="71771" y1="31296" x2="71771" y2="31296"/>
                        <a14:backgroundMark x1="72552" y1="32315" x2="72552" y2="32315"/>
                        <a14:backgroundMark x1="73438" y1="33519" x2="73646" y2="33611"/>
                        <a14:backgroundMark x1="83438" y1="34074" x2="83438" y2="34074"/>
                        <a14:backgroundMark x1="83906" y1="33519" x2="84323" y2="32963"/>
                        <a14:backgroundMark x1="84740" y1="31296" x2="84740" y2="31019"/>
                        <a14:backgroundMark x1="84792" y1="29074" x2="84948" y2="28519"/>
                        <a14:backgroundMark x1="85052" y1="27222" x2="85156" y2="26481"/>
                        <a14:backgroundMark x1="85260" y1="25185" x2="85260" y2="24722"/>
                        <a14:backgroundMark x1="85260" y1="22963" x2="85260" y2="22593"/>
                        <a14:backgroundMark x1="85260" y1="21111" x2="85260" y2="21111"/>
                        <a14:backgroundMark x1="84948" y1="19074" x2="84844" y2="18519"/>
                        <a14:backgroundMark x1="84792" y1="16852" x2="84740" y2="16204"/>
                        <a14:backgroundMark x1="84635" y1="14722" x2="84635" y2="14259"/>
                        <a14:backgroundMark x1="85104" y1="12870" x2="85677" y2="12685"/>
                        <a14:backgroundMark x1="85833" y1="12685" x2="86354" y2="13148"/>
                        <a14:backgroundMark x1="86719" y1="13611" x2="86771" y2="14259"/>
                        <a14:backgroundMark x1="86823" y1="14630" x2="86823" y2="14630"/>
                        <a14:backgroundMark x1="89219" y1="43148" x2="89219" y2="43148"/>
                      </a14:backgroundRemoval>
                    </a14:imgEffect>
                  </a14:imgLayer>
                </a14:imgProps>
              </a:ext>
            </a:extLst>
          </a:blip>
          <a:srcRect l="70417" t="9394" r="14356" b="64748"/>
          <a:stretch/>
        </p:blipFill>
        <p:spPr>
          <a:xfrm>
            <a:off x="4708716" y="4205459"/>
            <a:ext cx="2776878" cy="265254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896919" y="172146"/>
            <a:ext cx="79702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rgbClr val="0000FF"/>
                </a:solidFill>
                <a:latin typeface="SassoonPrimaryInfant" pitchFamily="2" charset="0"/>
              </a:rPr>
              <a:t>Welcome to Minet Junior School </a:t>
            </a:r>
          </a:p>
        </p:txBody>
      </p:sp>
    </p:spTree>
    <p:extLst>
      <p:ext uri="{BB962C8B-B14F-4D97-AF65-F5344CB8AC3E}">
        <p14:creationId xmlns:p14="http://schemas.microsoft.com/office/powerpoint/2010/main" val="3197272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1105593" y="2052466"/>
            <a:ext cx="729441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  <a:ea typeface="Calibri" pitchFamily="34" charset="0"/>
                <a:cs typeface="Tahoma" pitchFamily="34" charset="0"/>
              </a:rPr>
              <a:t>School expectations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  <a:ea typeface="Calibri" pitchFamily="34" charset="0"/>
                <a:cs typeface="Tahoma" pitchFamily="34" charset="0"/>
              </a:rPr>
              <a:t> Curriculum coverage</a:t>
            </a:r>
            <a:endParaRPr lang="en-GB" sz="3200" dirty="0">
              <a:solidFill>
                <a:srgbClr val="0070C0"/>
              </a:solidFill>
              <a:latin typeface="SassoonPrimaryInfant" pitchFamily="2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  <a:ea typeface="Calibri" pitchFamily="34" charset="0"/>
                <a:cs typeface="Tahoma" pitchFamily="34" charset="0"/>
              </a:rPr>
              <a:t> PE and uniform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  <a:cs typeface="Tahoma" pitchFamily="34" charset="0"/>
              </a:rPr>
              <a:t> Homework and lunches </a:t>
            </a:r>
            <a:endParaRPr lang="en-GB" sz="3200" dirty="0">
              <a:solidFill>
                <a:srgbClr val="0070C0"/>
              </a:solidFill>
              <a:latin typeface="SassoonPrimaryInfant" pitchFamily="2" charset="0"/>
              <a:cs typeface="Arial" pitchFamily="34" charset="0"/>
            </a:endParaRPr>
          </a:p>
          <a:p>
            <a:pPr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  <a:cs typeface="Tahoma" pitchFamily="34" charset="0"/>
              </a:rPr>
              <a:t> Website and important forms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1" y="347750"/>
            <a:ext cx="111639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0070C0"/>
                </a:solidFill>
                <a:latin typeface="SassoonPrimaryInfant" pitchFamily="2" charset="0"/>
              </a:rPr>
              <a:t>What will be covered during this meeting?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89" b="37778" l="70573" r="88542">
                        <a14:backgroundMark x1="71927" y1="13148" x2="71927" y2="13148"/>
                        <a14:backgroundMark x1="71771" y1="31296" x2="71771" y2="31296"/>
                        <a14:backgroundMark x1="72552" y1="32315" x2="72552" y2="32315"/>
                        <a14:backgroundMark x1="73438" y1="33519" x2="73646" y2="33611"/>
                        <a14:backgroundMark x1="83438" y1="34074" x2="83438" y2="34074"/>
                        <a14:backgroundMark x1="83906" y1="33519" x2="84323" y2="32963"/>
                        <a14:backgroundMark x1="84740" y1="31296" x2="84740" y2="31019"/>
                        <a14:backgroundMark x1="84792" y1="29074" x2="84948" y2="28519"/>
                        <a14:backgroundMark x1="85052" y1="27222" x2="85156" y2="26481"/>
                        <a14:backgroundMark x1="85260" y1="25185" x2="85260" y2="24722"/>
                        <a14:backgroundMark x1="85260" y1="22963" x2="85260" y2="22593"/>
                        <a14:backgroundMark x1="85260" y1="21111" x2="85260" y2="21111"/>
                        <a14:backgroundMark x1="84948" y1="19074" x2="84844" y2="18519"/>
                        <a14:backgroundMark x1="84792" y1="16852" x2="84740" y2="16204"/>
                        <a14:backgroundMark x1="84635" y1="14722" x2="84635" y2="14259"/>
                        <a14:backgroundMark x1="85104" y1="12870" x2="85677" y2="12685"/>
                        <a14:backgroundMark x1="85833" y1="12685" x2="86354" y2="13148"/>
                        <a14:backgroundMark x1="86719" y1="13611" x2="86771" y2="14259"/>
                        <a14:backgroundMark x1="86823" y1="14630" x2="86823" y2="14630"/>
                        <a14:backgroundMark x1="89219" y1="43148" x2="89219" y2="43148"/>
                      </a14:backgroundRemoval>
                    </a14:imgEffect>
                  </a14:imgLayer>
                </a14:imgProps>
              </a:ext>
            </a:extLst>
          </a:blip>
          <a:srcRect l="70417" t="9394" r="14356" b="64748"/>
          <a:stretch/>
        </p:blipFill>
        <p:spPr>
          <a:xfrm>
            <a:off x="10142775" y="5191030"/>
            <a:ext cx="1450709" cy="138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30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12669" y="143554"/>
            <a:ext cx="857042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200" b="1" dirty="0">
                <a:solidFill>
                  <a:srgbClr val="0070C0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School values, behaviour and expectations</a:t>
            </a:r>
            <a:endParaRPr lang="en-GB" sz="32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4861" y="1205246"/>
            <a:ext cx="1079720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SassoonPrimaryInfant" pitchFamily="2" charset="0"/>
              </a:rPr>
              <a:t>We teach our pupils about behaviour for learning through the school values – the 6Rs - and all pupils are expected to abide by these:</a:t>
            </a:r>
          </a:p>
          <a:p>
            <a:endParaRPr lang="en-GB" sz="24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SassoonPrimaryInfant" pitchFamily="2" charset="0"/>
              </a:rPr>
              <a:t>READY TO LEARN </a:t>
            </a:r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- motivation, curiosity, self-confidence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 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SassoonPrimaryInfant" pitchFamily="2" charset="0"/>
              </a:rPr>
              <a:t>RESPONSIBLE </a:t>
            </a:r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- empathy towards other learners, making the best of learning opportunities, self-awareness, calm and sensible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 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SassoonPrimaryInfant" pitchFamily="2" charset="0"/>
              </a:rPr>
              <a:t>REFLECTIVE </a:t>
            </a:r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- looking back and learning, asking questions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 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SassoonPrimaryInfant" pitchFamily="2" charset="0"/>
              </a:rPr>
              <a:t>RESILIENT </a:t>
            </a:r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- keeping going, managing distractions, managing our feelings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						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SassoonPrimaryInfant" pitchFamily="2" charset="0"/>
              </a:rPr>
              <a:t>RESPECTFUL</a:t>
            </a:r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 - runs through everything we do; respecting yourself, each other and the environment; having good manners and following the class code of conduct.</a:t>
            </a:r>
          </a:p>
          <a:p>
            <a:endParaRPr lang="en-US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SassoonPrimaryInfant" pitchFamily="2" charset="0"/>
              </a:rPr>
              <a:t>REMARKABLE </a:t>
            </a:r>
            <a:r>
              <a:rPr lang="en-US" sz="2000" dirty="0">
                <a:solidFill>
                  <a:srgbClr val="0070C0"/>
                </a:solidFill>
                <a:latin typeface="SassoonPrimaryInfant" pitchFamily="2" charset="0"/>
              </a:rPr>
              <a:t>- anything that goes over and about what is expected of them in all areas of the school.</a:t>
            </a:r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  <a:p>
            <a:endParaRPr lang="en-GB" sz="2000" dirty="0">
              <a:solidFill>
                <a:srgbClr val="0070C0"/>
              </a:solidFill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4661" y="523703"/>
            <a:ext cx="10679083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70C0"/>
                </a:solidFill>
                <a:latin typeface="SassoonPrimaryInfant" pitchFamily="2" charset="0"/>
              </a:rPr>
              <a:t>At Minet we expect all our pupils to:</a:t>
            </a:r>
          </a:p>
          <a:p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>
                <a:solidFill>
                  <a:srgbClr val="0070C0"/>
                </a:solidFill>
                <a:latin typeface="SassoonPrimaryInfant" pitchFamily="2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Behave in accordance with the school’s behaviour policy and be courteous towards others</a:t>
            </a:r>
          </a:p>
          <a:p>
            <a:pPr>
              <a:buFont typeface="Arial" pitchFamily="34" charset="0"/>
              <a:buChar char="•"/>
            </a:pPr>
            <a:endParaRPr lang="en-GB" sz="2800" dirty="0">
              <a:solidFill>
                <a:srgbClr val="0070C0"/>
              </a:solidFill>
              <a:latin typeface="SassoonPrimaryInfant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 Arrive in school on time each day – 8.40am for a soft start</a:t>
            </a:r>
          </a:p>
          <a:p>
            <a:pPr>
              <a:buFont typeface="Arial" pitchFamily="34" charset="0"/>
              <a:buChar char="•"/>
            </a:pPr>
            <a:endParaRPr lang="en-GB" sz="2800" dirty="0">
              <a:solidFill>
                <a:srgbClr val="0070C0"/>
              </a:solidFill>
              <a:latin typeface="SassoonPrimaryInfant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 Dress in smart full school uniform and PE kit</a:t>
            </a:r>
          </a:p>
          <a:p>
            <a:pPr>
              <a:buFont typeface="Arial" pitchFamily="34" charset="0"/>
              <a:buChar char="•"/>
            </a:pPr>
            <a:endParaRPr lang="en-GB" sz="2800" dirty="0">
              <a:solidFill>
                <a:srgbClr val="0070C0"/>
              </a:solidFill>
              <a:latin typeface="SassoonPrimaryInfant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 Work hard and do their best in all lessons</a:t>
            </a:r>
          </a:p>
          <a:p>
            <a:pPr>
              <a:buFont typeface="Arial" pitchFamily="34" charset="0"/>
              <a:buChar char="•"/>
            </a:pPr>
            <a:endParaRPr lang="en-GB" sz="2800" dirty="0">
              <a:solidFill>
                <a:srgbClr val="0070C0"/>
              </a:solidFill>
              <a:latin typeface="SassoonPrimaryInfant" pitchFamily="2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 Complete homework to a good quality and hand it in on time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89" b="37778" l="70573" r="88542">
                        <a14:backgroundMark x1="71927" y1="13148" x2="71927" y2="13148"/>
                        <a14:backgroundMark x1="71771" y1="31296" x2="71771" y2="31296"/>
                        <a14:backgroundMark x1="72552" y1="32315" x2="72552" y2="32315"/>
                        <a14:backgroundMark x1="73438" y1="33519" x2="73646" y2="33611"/>
                        <a14:backgroundMark x1="83438" y1="34074" x2="83438" y2="34074"/>
                        <a14:backgroundMark x1="83906" y1="33519" x2="84323" y2="32963"/>
                        <a14:backgroundMark x1="84740" y1="31296" x2="84740" y2="31019"/>
                        <a14:backgroundMark x1="84792" y1="29074" x2="84948" y2="28519"/>
                        <a14:backgroundMark x1="85052" y1="27222" x2="85156" y2="26481"/>
                        <a14:backgroundMark x1="85260" y1="25185" x2="85260" y2="24722"/>
                        <a14:backgroundMark x1="85260" y1="22963" x2="85260" y2="22593"/>
                        <a14:backgroundMark x1="85260" y1="21111" x2="85260" y2="21111"/>
                        <a14:backgroundMark x1="84948" y1="19074" x2="84844" y2="18519"/>
                        <a14:backgroundMark x1="84792" y1="16852" x2="84740" y2="16204"/>
                        <a14:backgroundMark x1="84635" y1="14722" x2="84635" y2="14259"/>
                        <a14:backgroundMark x1="85104" y1="12870" x2="85677" y2="12685"/>
                        <a14:backgroundMark x1="85833" y1="12685" x2="86354" y2="13148"/>
                        <a14:backgroundMark x1="86719" y1="13611" x2="86771" y2="14259"/>
                        <a14:backgroundMark x1="86823" y1="14630" x2="86823" y2="14630"/>
                        <a14:backgroundMark x1="89219" y1="43148" x2="89219" y2="43148"/>
                      </a14:backgroundRemoval>
                    </a14:imgEffect>
                  </a14:imgLayer>
                </a14:imgProps>
              </a:ext>
            </a:extLst>
          </a:blip>
          <a:srcRect l="70417" t="9394" r="14356" b="64748"/>
          <a:stretch/>
        </p:blipFill>
        <p:spPr>
          <a:xfrm>
            <a:off x="10043213" y="3487809"/>
            <a:ext cx="1578985" cy="1508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74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rgbClr val="0070C0"/>
                </a:solidFill>
                <a:latin typeface="SassoonPrimaryInfant" pitchFamily="2" charset="0"/>
              </a:rPr>
              <a:t>Our Curriculum – Autumn Term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836711"/>
              </p:ext>
            </p:extLst>
          </p:nvPr>
        </p:nvGraphicFramePr>
        <p:xfrm>
          <a:off x="581892" y="1008276"/>
          <a:ext cx="11355185" cy="57962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05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20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377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0508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English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 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Stone</a:t>
                      </a: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 Age Boy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UG - Boy Genius of the Stone Age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Instructions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Recount</a:t>
                      </a: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Character/Setting Description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 err="1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Skara</a:t>
                      </a: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 Brae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Stone Age Boy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b="0" baseline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Non-Chronological Report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Story Writing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Letter Writing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b="0" baseline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Poetry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800" b="0" baseline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9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Grammar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 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Adverbs to express time, cause and place  </a:t>
                      </a:r>
                    </a:p>
                    <a:p>
                      <a:pPr algn="ctr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Past tense verbs  </a:t>
                      </a:r>
                    </a:p>
                    <a:p>
                      <a:pPr algn="ctr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Prepositional phrases 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Use headings and subheadings  </a:t>
                      </a:r>
                    </a:p>
                    <a:p>
                      <a:pPr algn="ctr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Multi clausal sentences  </a:t>
                      </a:r>
                    </a:p>
                    <a:p>
                      <a:pPr algn="ctr"/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+mn-ea"/>
                          <a:cs typeface="+mn-cs"/>
                        </a:rPr>
                        <a:t>Detail add emotional language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11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Spelling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U sound spelt ou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Adding suffixes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Prefix un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Prefixes dis and mis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Prefix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re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Recapping prefixes and suffixes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CE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63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Mathematics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 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 Place value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 Addition/subtraction 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Addition/subtraction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Multiplication</a:t>
                      </a:r>
                      <a:r>
                        <a:rPr lang="en-GB" sz="18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 and division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16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 Science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 Animals including Humans 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Rocks and Soils 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4189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555359"/>
              </p:ext>
            </p:extLst>
          </p:nvPr>
        </p:nvGraphicFramePr>
        <p:xfrm>
          <a:off x="741527" y="292387"/>
          <a:ext cx="10616283" cy="64199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1393">
                  <a:extLst>
                    <a:ext uri="{9D8B030D-6E8A-4147-A177-3AD203B41FA5}">
                      <a16:colId xmlns:a16="http://schemas.microsoft.com/office/drawing/2014/main" val="1757378839"/>
                    </a:ext>
                  </a:extLst>
                </a:gridCol>
                <a:gridCol w="4031448">
                  <a:extLst>
                    <a:ext uri="{9D8B030D-6E8A-4147-A177-3AD203B41FA5}">
                      <a16:colId xmlns:a16="http://schemas.microsoft.com/office/drawing/2014/main" val="1408933324"/>
                    </a:ext>
                  </a:extLst>
                </a:gridCol>
                <a:gridCol w="4803442">
                  <a:extLst>
                    <a:ext uri="{9D8B030D-6E8A-4147-A177-3AD203B41FA5}">
                      <a16:colId xmlns:a16="http://schemas.microsoft.com/office/drawing/2014/main" val="2169188137"/>
                    </a:ext>
                  </a:extLst>
                </a:gridCol>
              </a:tblGrid>
              <a:tr h="8611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Religious Education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Hinduism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The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 Christmas Story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Christianity </a:t>
                      </a:r>
                      <a:endParaRPr lang="en-GB" sz="2000" b="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626196"/>
                  </a:ext>
                </a:extLst>
              </a:tr>
              <a:tr h="8611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PSHE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Being me in my world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Celebrating differences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6833561"/>
                  </a:ext>
                </a:extLst>
              </a:tr>
              <a:tr h="8611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Computing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 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Online safety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Spreadsheets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Touch typing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Coding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7444298"/>
                  </a:ext>
                </a:extLst>
              </a:tr>
              <a:tr h="8611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Creative Curriculum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The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Stone Age to the Iron Age 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600" dirty="0">
                        <a:effectLst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3142979"/>
                  </a:ext>
                </a:extLst>
              </a:tr>
              <a:tr h="8611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PE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Football, Basketball</a:t>
                      </a:r>
                      <a:r>
                        <a:rPr lang="en-GB" sz="200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en-GB" sz="2000" baseline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Gymnastics 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and Tag Rugby 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715601"/>
                  </a:ext>
                </a:extLst>
              </a:tr>
              <a:tr h="8721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Music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Environment –</a:t>
                      </a:r>
                      <a:r>
                        <a:rPr lang="en-GB" sz="2000" baseline="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 Exploring songs and poems about places</a:t>
                      </a: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4606225"/>
                  </a:ext>
                </a:extLst>
              </a:tr>
              <a:tr h="8611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</a:rPr>
                        <a:t>French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SassoonPrimaryInfant" pitchFamily="2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SassoonPrimaryInfant" pitchFamily="2" charset="0"/>
                          <a:ea typeface="Calibri"/>
                          <a:cs typeface="Times New Roman"/>
                        </a:rPr>
                        <a:t>Spoken and written French</a:t>
                      </a:r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21414" marR="2141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3163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0372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5492" y="1699787"/>
            <a:ext cx="457350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dirty="0">
                <a:latin typeface="SassoonPrimaryInfant" pitchFamily="2" charset="0"/>
                <a:cs typeface="Tahoma" pitchFamily="34" charset="0"/>
              </a:rPr>
              <a:t>Uniform - Girls</a:t>
            </a:r>
            <a:endParaRPr lang="en-GB" sz="3600" dirty="0">
              <a:latin typeface="SassoonPrimaryInfant" pitchFamily="2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7148" y="2461635"/>
            <a:ext cx="46935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Plain white cotton shirt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3333CC"/>
                </a:solidFill>
                <a:latin typeface="SassoonPrimaryInfant" pitchFamily="2" charset="0"/>
              </a:rPr>
              <a:t>School tie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A blue school jumper or cardigan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Black skirt or trousers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White socks or black tights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White/blue/black hijab (if applicable)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u="sng" dirty="0">
                <a:solidFill>
                  <a:srgbClr val="3333CC"/>
                </a:solidFill>
                <a:latin typeface="SassoonPrimaryInfant" pitchFamily="2" charset="0"/>
              </a:rPr>
              <a:t>Flat black shoes </a:t>
            </a:r>
            <a:r>
              <a:rPr lang="en-GB" sz="1600" b="1" u="sng" dirty="0">
                <a:solidFill>
                  <a:srgbClr val="3333CC"/>
                </a:solidFill>
                <a:latin typeface="SassoonPrimaryInfant" pitchFamily="2" charset="0"/>
              </a:rPr>
              <a:t>(no trainers)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School colour hair band</a:t>
            </a:r>
            <a:endParaRPr lang="en-GB" sz="1600" b="1" dirty="0">
              <a:solidFill>
                <a:srgbClr val="3333CC"/>
              </a:solidFill>
              <a:latin typeface="SassoonPrimaryInfant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285931" y="658743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t"/>
            <a:r>
              <a:rPr lang="en-GB" sz="2400" dirty="0">
                <a:latin typeface="SassoonPrimaryInfant" pitchFamily="2" charset="0"/>
              </a:rPr>
              <a:t> 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507475" y="1674759"/>
            <a:ext cx="654716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3600" dirty="0">
                <a:latin typeface="SassoonPrimaryInfant" pitchFamily="2" charset="0"/>
                <a:cs typeface="Tahoma" pitchFamily="34" charset="0"/>
              </a:rPr>
              <a:t>Uniform - Boys</a:t>
            </a:r>
            <a:endParaRPr lang="en-GB" sz="3600" dirty="0">
              <a:latin typeface="SassoonPrimaryInfant" pitchFamily="2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85817" y="2461635"/>
            <a:ext cx="387639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Plain white cotton shirt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rgbClr val="3333CC"/>
                </a:solidFill>
                <a:latin typeface="SassoonPrimaryInfant" pitchFamily="2" charset="0"/>
              </a:rPr>
              <a:t>School tie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A blue school jumper (with the school logo)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Black trousers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Black or grey socks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Black </a:t>
            </a:r>
            <a:r>
              <a:rPr lang="en-GB" sz="1600" dirty="0" err="1">
                <a:solidFill>
                  <a:srgbClr val="3333CC"/>
                </a:solidFill>
                <a:latin typeface="SassoonPrimaryInfant" pitchFamily="2" charset="0"/>
              </a:rPr>
              <a:t>patka</a:t>
            </a:r>
            <a:r>
              <a:rPr lang="en-GB" sz="1600" dirty="0">
                <a:solidFill>
                  <a:srgbClr val="3333CC"/>
                </a:solidFill>
                <a:latin typeface="SassoonPrimaryInfant" pitchFamily="2" charset="0"/>
              </a:rPr>
              <a:t> (if applicable)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600" u="sng" dirty="0">
                <a:solidFill>
                  <a:srgbClr val="3333CC"/>
                </a:solidFill>
                <a:latin typeface="SassoonPrimaryInfant" pitchFamily="2" charset="0"/>
              </a:rPr>
              <a:t>Flat black shoes </a:t>
            </a:r>
            <a:r>
              <a:rPr lang="en-GB" sz="1600" b="1" u="sng" dirty="0">
                <a:solidFill>
                  <a:srgbClr val="3333CC"/>
                </a:solidFill>
                <a:latin typeface="SassoonPrimaryInfant" pitchFamily="2" charset="0"/>
              </a:rPr>
              <a:t>(no trainers)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852876C6-BD6D-46DC-82A7-85673C64386A}"/>
              </a:ext>
            </a:extLst>
          </p:cNvPr>
          <p:cNvSpPr txBox="1">
            <a:spLocks/>
          </p:cNvSpPr>
          <p:nvPr/>
        </p:nvSpPr>
        <p:spPr>
          <a:xfrm>
            <a:off x="0" y="760256"/>
            <a:ext cx="11881918" cy="11420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000" dirty="0">
                <a:latin typeface="SassoonPrimaryInfant" pitchFamily="2" charset="0"/>
              </a:rPr>
              <a:t>All uniform items can be bought online through our school website. Please use the following link </a:t>
            </a:r>
            <a:r>
              <a:rPr lang="en-GB" sz="2000" dirty="0">
                <a:latin typeface="SassoonPrimaryInfant" pitchFamily="2" charset="0"/>
                <a:hlinkClick r:id="rId2"/>
              </a:rPr>
              <a:t>https://www.minetjunior.org.uk/uniform/</a:t>
            </a:r>
            <a:endParaRPr lang="en-GB" sz="2000" dirty="0">
              <a:latin typeface="SassoonPrimaryInfant" pitchFamily="2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latin typeface="SassoonPrimaryInfant" pitchFamily="2" charset="0"/>
            </a:endParaRPr>
          </a:p>
          <a:p>
            <a:pPr>
              <a:lnSpc>
                <a:spcPct val="150000"/>
              </a:lnSpc>
            </a:pPr>
            <a:endParaRPr lang="en-GB" sz="2000" dirty="0">
              <a:solidFill>
                <a:srgbClr val="FF0000"/>
              </a:solidFill>
              <a:latin typeface="SassoonPrimaryInfant" pitchFamily="2" charset="0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D99F1E3-9B23-48CF-8543-5C2BF87C22CC}"/>
              </a:ext>
            </a:extLst>
          </p:cNvPr>
          <p:cNvSpPr txBox="1">
            <a:spLocks/>
          </p:cNvSpPr>
          <p:nvPr/>
        </p:nvSpPr>
        <p:spPr>
          <a:xfrm>
            <a:off x="627185" y="129331"/>
            <a:ext cx="105156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SassoonPrimaryInfant" pitchFamily="2" charset="0"/>
              </a:rPr>
              <a:t>Uniform</a:t>
            </a:r>
            <a:r>
              <a:rPr lang="en-GB" sz="7200" dirty="0">
                <a:latin typeface="SassoonPrimaryInfant" pitchFamily="2" charset="0"/>
              </a:rPr>
              <a:t> </a:t>
            </a:r>
          </a:p>
        </p:txBody>
      </p:sp>
      <p:pic>
        <p:nvPicPr>
          <p:cNvPr id="15" name="Picture 2" descr="Uniform | Minet Junior School">
            <a:extLst>
              <a:ext uri="{FF2B5EF4-FFF2-40B4-BE49-F238E27FC236}">
                <a16:creationId xmlns:a16="http://schemas.microsoft.com/office/drawing/2014/main" id="{85A37F47-47D1-403C-9F87-3F7F74DA9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012" y="3102995"/>
            <a:ext cx="2009635" cy="25948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1338" y="5770179"/>
            <a:ext cx="96852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All uniform can be purchased through </a:t>
            </a:r>
            <a:r>
              <a:rPr lang="en-GB" dirty="0" err="1"/>
              <a:t>Mapac</a:t>
            </a:r>
            <a:r>
              <a:rPr lang="en-GB" dirty="0"/>
              <a:t> online.</a:t>
            </a:r>
          </a:p>
        </p:txBody>
      </p:sp>
    </p:spTree>
    <p:extLst>
      <p:ext uri="{BB962C8B-B14F-4D97-AF65-F5344CB8AC3E}">
        <p14:creationId xmlns:p14="http://schemas.microsoft.com/office/powerpoint/2010/main" val="858637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390063"/>
            <a:ext cx="3151909" cy="1325563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rgbClr val="0070C0"/>
                </a:solidFill>
                <a:latin typeface="SassoonPrimaryInfant" pitchFamily="2" charset="0"/>
              </a:rPr>
              <a:t>PE Kits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815" b="43519" l="31667" r="47135">
                        <a14:foregroundMark x1="40885" y1="22963" x2="40885" y2="22963"/>
                        <a14:foregroundMark x1="41094" y1="22685" x2="41094" y2="22685"/>
                        <a14:foregroundMark x1="41094" y1="22315" x2="41094" y2="22315"/>
                        <a14:foregroundMark x1="40990" y1="21944" x2="40990" y2="21944"/>
                        <a14:foregroundMark x1="40885" y1="21944" x2="40885" y2="21944"/>
                        <a14:foregroundMark x1="40417" y1="22500" x2="40417" y2="22500"/>
                        <a14:foregroundMark x1="40417" y1="23148" x2="40417" y2="23148"/>
                        <a14:foregroundMark x1="40521" y1="23519" x2="40521" y2="23519"/>
                        <a14:foregroundMark x1="40885" y1="23519" x2="40885" y2="23519"/>
                        <a14:foregroundMark x1="41094" y1="23519" x2="41094" y2="23519"/>
                        <a14:foregroundMark x1="41302" y1="22963" x2="41302" y2="22963"/>
                        <a14:foregroundMark x1="41094" y1="22130" x2="41094" y2="22130"/>
                        <a14:foregroundMark x1="40990" y1="22130" x2="40990" y2="22130"/>
                        <a14:foregroundMark x1="40781" y1="22500" x2="40781" y2="22500"/>
                      </a14:backgroundRemoval>
                    </a14:imgEffect>
                  </a14:imgLayer>
                </a14:imgProps>
              </a:ext>
            </a:extLst>
          </a:blip>
          <a:srcRect l="34053" t="15859" r="54584" b="59091"/>
          <a:stretch/>
        </p:blipFill>
        <p:spPr>
          <a:xfrm rot="607672">
            <a:off x="7660640" y="38621"/>
            <a:ext cx="3143098" cy="38974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963" b="73519" l="64323" r="97031">
                        <a14:foregroundMark x1="70313" y1="69167" x2="70313" y2="69167"/>
                        <a14:foregroundMark x1="83385" y1="55648" x2="83385" y2="55648"/>
                        <a14:foregroundMark x1="79844" y1="53241" x2="79844" y2="53241"/>
                        <a14:foregroundMark x1="80521" y1="50833" x2="80521" y2="50833"/>
                        <a14:foregroundMark x1="80885" y1="50370" x2="80417" y2="50000"/>
                        <a14:foregroundMark x1="79740" y1="50000" x2="79740" y2="50000"/>
                        <a14:foregroundMark x1="80052" y1="48981" x2="80052" y2="48981"/>
                        <a14:foregroundMark x1="78490" y1="47593" x2="78490" y2="47593"/>
                        <a14:foregroundMark x1="78385" y1="48981" x2="77917" y2="49815"/>
                        <a14:foregroundMark x1="76875" y1="51852" x2="76875" y2="53056"/>
                        <a14:foregroundMark x1="76875" y1="54815" x2="76875" y2="55833"/>
                        <a14:foregroundMark x1="77031" y1="57315" x2="77448" y2="58519"/>
                        <a14:foregroundMark x1="80885" y1="58704" x2="80885" y2="58704"/>
                        <a14:foregroundMark x1="85208" y1="58704" x2="85208" y2="58704"/>
                        <a14:foregroundMark x1="90781" y1="70000" x2="90781" y2="70000"/>
                        <a14:foregroundMark x1="91198" y1="68611" x2="91198" y2="68611"/>
                        <a14:foregroundMark x1="91198" y1="67593" x2="91198" y2="67593"/>
                        <a14:foregroundMark x1="91302" y1="67130" x2="91302" y2="67130"/>
                        <a14:foregroundMark x1="91302" y1="67130" x2="91302" y2="67130"/>
                        <a14:foregroundMark x1="91302" y1="67130" x2="91302" y2="67130"/>
                        <a14:foregroundMark x1="90313" y1="67593" x2="90313" y2="67593"/>
                        <a14:foregroundMark x1="89844" y1="68611" x2="89844" y2="68611"/>
                        <a14:foregroundMark x1="89740" y1="68796" x2="89740" y2="68796"/>
                        <a14:foregroundMark x1="89740" y1="69352" x2="89740" y2="69352"/>
                        <a14:foregroundMark x1="89740" y1="69352" x2="89740" y2="69352"/>
                        <a14:foregroundMark x1="90313" y1="69630" x2="90313" y2="69630"/>
                        <a14:foregroundMark x1="90885" y1="69815" x2="90885" y2="69815"/>
                        <a14:foregroundMark x1="90990" y1="69815" x2="90990" y2="69815"/>
                        <a14:foregroundMark x1="91302" y1="69815" x2="91302" y2="69815"/>
                        <a14:foregroundMark x1="91458" y1="69815" x2="91458" y2="69815"/>
                        <a14:foregroundMark x1="91667" y1="69815" x2="91667" y2="69815"/>
                        <a14:foregroundMark x1="91875" y1="69815" x2="91875" y2="69815"/>
                        <a14:foregroundMark x1="91875" y1="69815" x2="91875" y2="69815"/>
                        <a14:foregroundMark x1="92448" y1="69815" x2="92448" y2="69815"/>
                        <a14:foregroundMark x1="92448" y1="70000" x2="92448" y2="70000"/>
                        <a14:foregroundMark x1="92344" y1="70000" x2="92344" y2="70000"/>
                        <a14:foregroundMark x1="92240" y1="70185" x2="92240" y2="70185"/>
                        <a14:foregroundMark x1="92031" y1="70370" x2="92031" y2="70370"/>
                        <a14:foregroundMark x1="92031" y1="70370" x2="92031" y2="70370"/>
                        <a14:foregroundMark x1="92031" y1="70370" x2="92031" y2="70370"/>
                        <a14:foregroundMark x1="92031" y1="69630" x2="92031" y2="69630"/>
                        <a14:foregroundMark x1="91875" y1="69352" x2="91875" y2="69352"/>
                        <a14:foregroundMark x1="91875" y1="69352" x2="91875" y2="70185"/>
                        <a14:foregroundMark x1="91875" y1="70648" x2="91875" y2="70648"/>
                        <a14:foregroundMark x1="91875" y1="70648" x2="91875" y2="70648"/>
                        <a14:foregroundMark x1="92031" y1="70833" x2="92031" y2="70833"/>
                        <a14:foregroundMark x1="71771" y1="69815" x2="71771" y2="69815"/>
                        <a14:foregroundMark x1="71771" y1="69815" x2="71771" y2="69815"/>
                        <a14:foregroundMark x1="71563" y1="69352" x2="71563" y2="69352"/>
                        <a14:foregroundMark x1="71094" y1="68796" x2="71094" y2="68796"/>
                        <a14:foregroundMark x1="70521" y1="68426" x2="70521" y2="68426"/>
                        <a14:foregroundMark x1="70208" y1="67778" x2="70208" y2="67778"/>
                        <a14:foregroundMark x1="70052" y1="67130" x2="70052" y2="67130"/>
                        <a14:foregroundMark x1="70052" y1="67130" x2="70052" y2="67130"/>
                        <a14:foregroundMark x1="69948" y1="67963" x2="69948" y2="67963"/>
                        <a14:foregroundMark x1="69948" y1="68611" x2="69948" y2="68611"/>
                        <a14:foregroundMark x1="69844" y1="69167" x2="69844" y2="69167"/>
                        <a14:foregroundMark x1="69844" y1="69630" x2="69844" y2="69630"/>
                        <a14:foregroundMark x1="69844" y1="69815" x2="69844" y2="69815"/>
                        <a14:foregroundMark x1="69844" y1="70000" x2="69844" y2="70000"/>
                        <a14:foregroundMark x1="70052" y1="70185" x2="70052" y2="70185"/>
                        <a14:foregroundMark x1="70521" y1="70185" x2="70521" y2="70185"/>
                        <a14:foregroundMark x1="70885" y1="70185" x2="70885" y2="70185"/>
                        <a14:foregroundMark x1="70885" y1="70185" x2="70885" y2="70185"/>
                        <a14:foregroundMark x1="71667" y1="70370" x2="71667" y2="70370"/>
                        <a14:foregroundMark x1="71771" y1="70370" x2="71771" y2="70370"/>
                        <a14:foregroundMark x1="71875" y1="70370" x2="71875" y2="70370"/>
                        <a14:foregroundMark x1="85313" y1="49815" x2="85313" y2="49815"/>
                        <a14:foregroundMark x1="82031" y1="45370" x2="82031" y2="45370"/>
                        <a14:foregroundMark x1="80781" y1="44722" x2="80781" y2="44722"/>
                        <a14:foregroundMark x1="80885" y1="45185" x2="80885" y2="45185"/>
                        <a14:foregroundMark x1="80885" y1="45185" x2="80885" y2="45185"/>
                        <a14:foregroundMark x1="79063" y1="45926" x2="79063" y2="45926"/>
                        <a14:foregroundMark x1="75990" y1="53056" x2="75990" y2="53056"/>
                        <a14:foregroundMark x1="75625" y1="54815" x2="75625" y2="54815"/>
                        <a14:foregroundMark x1="77135" y1="60463" x2="77135" y2="60463"/>
                        <a14:foregroundMark x1="79844" y1="62963" x2="79844" y2="62963"/>
                        <a14:foregroundMark x1="81198" y1="62963" x2="81198" y2="62963"/>
                        <a14:foregroundMark x1="78021" y1="62130" x2="78021" y2="62130"/>
                        <a14:foregroundMark x1="76094" y1="57315" x2="76094" y2="57315"/>
                        <a14:foregroundMark x1="75990" y1="53426" x2="75990" y2="53426"/>
                        <a14:foregroundMark x1="76458" y1="50000" x2="76458" y2="50000"/>
                        <a14:foregroundMark x1="77031" y1="48796" x2="77031" y2="48796"/>
                        <a14:foregroundMark x1="76771" y1="59722" x2="76771" y2="59722"/>
                        <a14:foregroundMark x1="79063" y1="62500" x2="79063" y2="62500"/>
                        <a14:foregroundMark x1="77917" y1="61481" x2="77917" y2="61481"/>
                      </a14:backgroundRemoval>
                    </a14:imgEffect>
                  </a14:imgLayer>
                </a14:imgProps>
              </a:ext>
            </a:extLst>
          </a:blip>
          <a:srcRect l="65985" t="23333" r="3902" b="25960"/>
          <a:stretch/>
        </p:blipFill>
        <p:spPr>
          <a:xfrm rot="815568">
            <a:off x="8691172" y="3311285"/>
            <a:ext cx="3190410" cy="30218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9560" y="1196684"/>
            <a:ext cx="7972025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Bring your kits in on a Monday and 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home on a Friday.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Ready for your PE lessons and clubs.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Please make sure these are labelled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Reminder to help teach your children how to get dressed independently.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White t-shirt, blue/black shorts (joggers)</a:t>
            </a:r>
            <a:endParaRPr lang="en-GB" sz="2400" dirty="0">
              <a:solidFill>
                <a:srgbClr val="0070C0"/>
              </a:solidFill>
              <a:latin typeface="SassoonPrimaryInfant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8640" y="5947576"/>
            <a:ext cx="8396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Please practise getting dresses with your children at home.</a:t>
            </a:r>
          </a:p>
        </p:txBody>
      </p:sp>
    </p:spTree>
    <p:extLst>
      <p:ext uri="{BB962C8B-B14F-4D97-AF65-F5344CB8AC3E}">
        <p14:creationId xmlns:p14="http://schemas.microsoft.com/office/powerpoint/2010/main" val="1290271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485734" y="390358"/>
            <a:ext cx="422988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4400" b="1" dirty="0">
                <a:solidFill>
                  <a:srgbClr val="0070C0"/>
                </a:solidFill>
                <a:latin typeface="SassoonPrimaryInfant" pitchFamily="2" charset="0"/>
                <a:ea typeface="Calibri" pitchFamily="34" charset="0"/>
                <a:cs typeface="Tahoma" pitchFamily="34" charset="0"/>
              </a:rPr>
              <a:t>Homework</a:t>
            </a:r>
            <a:endParaRPr lang="en-GB" sz="4400" b="1" dirty="0">
              <a:solidFill>
                <a:srgbClr val="0070C0"/>
              </a:solidFill>
              <a:latin typeface="SassoonPrimaryInfant" pitchFamily="2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0565" y="1159799"/>
            <a:ext cx="8204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Homework will go out on Mondays and collected on Fridays.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7895" t="50077" r="73461" b="19788"/>
          <a:stretch/>
        </p:blipFill>
        <p:spPr>
          <a:xfrm>
            <a:off x="3352800" y="2320112"/>
            <a:ext cx="1506071" cy="16227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1059" t="20563" r="56329" b="38983"/>
          <a:stretch/>
        </p:blipFill>
        <p:spPr>
          <a:xfrm>
            <a:off x="6246613" y="2320112"/>
            <a:ext cx="1962235" cy="16227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662850" y="4045158"/>
            <a:ext cx="8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English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54841" y="4058832"/>
            <a:ext cx="88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Maths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98309" y="4810773"/>
            <a:ext cx="82047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SassoonPrimaryInfant" pitchFamily="2" charset="0"/>
              </a:rPr>
              <a:t>Everyone must read for at least 10 minutes every day and record it into the school reading diary.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07975"/>
            <a:ext cx="10515600" cy="1325563"/>
          </a:xfrm>
        </p:spPr>
        <p:txBody>
          <a:bodyPr>
            <a:normAutofit/>
          </a:bodyPr>
          <a:lstStyle/>
          <a:p>
            <a:r>
              <a:rPr lang="en-GB" sz="8000" dirty="0">
                <a:solidFill>
                  <a:srgbClr val="0070C0"/>
                </a:solidFill>
                <a:latin typeface="SassoonPrimaryInfant" pitchFamily="2" charset="0"/>
              </a:rPr>
              <a:t>Lunches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524375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rgbClr val="0070C0"/>
                </a:solidFill>
                <a:latin typeface="SassoonPrimaryInfant" pitchFamily="2" charset="0"/>
              </a:rPr>
              <a:t>A healthy lunch may include:</a:t>
            </a:r>
          </a:p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Sandwiches</a:t>
            </a:r>
          </a:p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Pasta</a:t>
            </a:r>
          </a:p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Rice</a:t>
            </a:r>
          </a:p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Fruit</a:t>
            </a:r>
          </a:p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Yogurt</a:t>
            </a:r>
          </a:p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Vegetables</a:t>
            </a:r>
          </a:p>
          <a:p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X1 biscuit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200775" y="1825625"/>
            <a:ext cx="452437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u="sng" dirty="0">
                <a:solidFill>
                  <a:srgbClr val="0070C0"/>
                </a:solidFill>
                <a:latin typeface="SassoonPrimaryInfant" pitchFamily="2" charset="0"/>
              </a:rPr>
              <a:t>What should not be included: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Sweets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Fizzy drink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Donuts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Nutella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Nuts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solidFill>
                  <a:srgbClr val="0070C0"/>
                </a:solidFill>
                <a:latin typeface="SassoonPrimaryInfant" pitchFamily="2" charset="0"/>
              </a:rPr>
              <a:t>Chocolate bars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5502303" y="461176"/>
            <a:ext cx="6305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Lunches are FREE but they must still be booked so that your child enjoys a meal of their choice. </a:t>
            </a:r>
          </a:p>
        </p:txBody>
      </p:sp>
    </p:spTree>
    <p:extLst>
      <p:ext uri="{BB962C8B-B14F-4D97-AF65-F5344CB8AC3E}">
        <p14:creationId xmlns:p14="http://schemas.microsoft.com/office/powerpoint/2010/main" val="1206444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1" t="4814" r="1141" b="6297"/>
          <a:stretch/>
        </p:blipFill>
        <p:spPr>
          <a:xfrm>
            <a:off x="296342" y="481263"/>
            <a:ext cx="11599316" cy="588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5355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133" y="2543695"/>
            <a:ext cx="10515600" cy="2420533"/>
          </a:xfrm>
        </p:spPr>
        <p:txBody>
          <a:bodyPr>
            <a:noAutofit/>
          </a:bodyPr>
          <a:lstStyle/>
          <a:p>
            <a:pPr algn="ctr"/>
            <a: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</a:br>
            <a:r>
              <a:rPr lang="en-GB" sz="8000" dirty="0">
                <a:solidFill>
                  <a:srgbClr val="0070C0"/>
                </a:solidFill>
                <a:latin typeface="SassoonPrimaryInfant" pitchFamily="2" charset="0"/>
              </a:rPr>
              <a:t>Thank you !</a:t>
            </a:r>
            <a: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</a:br>
            <a: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</a:br>
            <a: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</a:br>
            <a: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</a:br>
            <a: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SassoonPrimaryInfant" pitchFamily="2" charset="0"/>
              </a:rPr>
            </a:br>
            <a:endParaRPr lang="en-GB" sz="6600" dirty="0">
              <a:solidFill>
                <a:srgbClr val="0070C0"/>
              </a:solidFill>
              <a:latin typeface="SassoonPrimaryInfant" pitchFamily="2" charset="0"/>
            </a:endParaRPr>
          </a:p>
        </p:txBody>
      </p:sp>
      <p:pic>
        <p:nvPicPr>
          <p:cNvPr id="4" name="Picture 2" descr="Uniform | Minet Junior Schoo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49" b="97203" l="10000" r="93684">
                        <a14:foregroundMark x1="24737" y1="61888" x2="24737" y2="61888"/>
                        <a14:foregroundMark x1="76316" y1="63287" x2="76316" y2="632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500" y="2759871"/>
            <a:ext cx="2928865" cy="220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509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1480</TotalTime>
  <Words>657</Words>
  <Application>Microsoft Office PowerPoint</Application>
  <PresentationFormat>Widescreen</PresentationFormat>
  <Paragraphs>155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SassoonPrimaryInfant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Our Curriculum – Autumn Term </vt:lpstr>
      <vt:lpstr>PowerPoint Presentation</vt:lpstr>
      <vt:lpstr>PowerPoint Presentation</vt:lpstr>
      <vt:lpstr>PE Kits </vt:lpstr>
      <vt:lpstr>PowerPoint Presentation</vt:lpstr>
      <vt:lpstr>Lunches </vt:lpstr>
      <vt:lpstr>PowerPoint Presentation</vt:lpstr>
      <vt:lpstr> Thank you !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Administrator</cp:lastModifiedBy>
  <cp:revision>53</cp:revision>
  <dcterms:created xsi:type="dcterms:W3CDTF">2019-09-15T15:09:57Z</dcterms:created>
  <dcterms:modified xsi:type="dcterms:W3CDTF">2023-09-18T08:39:00Z</dcterms:modified>
</cp:coreProperties>
</file>