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0" r:id="rId1"/>
  </p:sldMasterIdLst>
  <p:notesMasterIdLst>
    <p:notesMasterId r:id="rId20"/>
  </p:notesMasterIdLst>
  <p:sldIdLst>
    <p:sldId id="257" r:id="rId2"/>
    <p:sldId id="258" r:id="rId3"/>
    <p:sldId id="266" r:id="rId4"/>
    <p:sldId id="284" r:id="rId5"/>
    <p:sldId id="259" r:id="rId6"/>
    <p:sldId id="301" r:id="rId7"/>
    <p:sldId id="265" r:id="rId8"/>
    <p:sldId id="275" r:id="rId9"/>
    <p:sldId id="268" r:id="rId10"/>
    <p:sldId id="276" r:id="rId11"/>
    <p:sldId id="262" r:id="rId12"/>
    <p:sldId id="286" r:id="rId13"/>
    <p:sldId id="270" r:id="rId14"/>
    <p:sldId id="285" r:id="rId15"/>
    <p:sldId id="272" r:id="rId16"/>
    <p:sldId id="278" r:id="rId17"/>
    <p:sldId id="280" r:id="rId18"/>
    <p:sldId id="279" r:id="rId1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9CCFF"/>
    <a:srgbClr val="FFFFCC"/>
    <a:srgbClr val="FFCCFF"/>
    <a:srgbClr val="99FF9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044" autoAdjust="0"/>
    <p:restoredTop sz="94660"/>
  </p:normalViewPr>
  <p:slideViewPr>
    <p:cSldViewPr snapToGrid="0">
      <p:cViewPr varScale="1">
        <p:scale>
          <a:sx n="89" d="100"/>
          <a:sy n="89" d="100"/>
        </p:scale>
        <p:origin x="461"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687AF1A-A5EB-44AC-B9CF-0A07E6B95977}" type="datetimeFigureOut">
              <a:rPr lang="en-GB" smtClean="0"/>
              <a:t>17/09/2026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9217E1C-681B-4F64-9F3A-F503719F1B14}" type="slidenum">
              <a:rPr lang="en-GB" smtClean="0"/>
              <a:t>‹#›</a:t>
            </a:fld>
            <a:endParaRPr lang="en-GB"/>
          </a:p>
        </p:txBody>
      </p:sp>
    </p:spTree>
    <p:extLst>
      <p:ext uri="{BB962C8B-B14F-4D97-AF65-F5344CB8AC3E}">
        <p14:creationId xmlns:p14="http://schemas.microsoft.com/office/powerpoint/2010/main" val="21709813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Kirstie</a:t>
            </a:r>
          </a:p>
        </p:txBody>
      </p:sp>
      <p:sp>
        <p:nvSpPr>
          <p:cNvPr id="4" name="Slide Number Placeholder 3"/>
          <p:cNvSpPr>
            <a:spLocks noGrp="1"/>
          </p:cNvSpPr>
          <p:nvPr>
            <p:ph type="sldNum" sz="quarter" idx="5"/>
          </p:nvPr>
        </p:nvSpPr>
        <p:spPr/>
        <p:txBody>
          <a:bodyPr/>
          <a:lstStyle/>
          <a:p>
            <a:fld id="{69217E1C-681B-4F64-9F3A-F503719F1B14}" type="slidenum">
              <a:rPr lang="en-GB" smtClean="0"/>
              <a:t>5</a:t>
            </a:fld>
            <a:endParaRPr lang="en-GB"/>
          </a:p>
        </p:txBody>
      </p:sp>
    </p:spTree>
    <p:extLst>
      <p:ext uri="{BB962C8B-B14F-4D97-AF65-F5344CB8AC3E}">
        <p14:creationId xmlns:p14="http://schemas.microsoft.com/office/powerpoint/2010/main" val="127587784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Kirstie</a:t>
            </a:r>
          </a:p>
        </p:txBody>
      </p:sp>
      <p:sp>
        <p:nvSpPr>
          <p:cNvPr id="4" name="Slide Number Placeholder 3"/>
          <p:cNvSpPr>
            <a:spLocks noGrp="1"/>
          </p:cNvSpPr>
          <p:nvPr>
            <p:ph type="sldNum" sz="quarter" idx="5"/>
          </p:nvPr>
        </p:nvSpPr>
        <p:spPr/>
        <p:txBody>
          <a:bodyPr/>
          <a:lstStyle/>
          <a:p>
            <a:fld id="{69217E1C-681B-4F64-9F3A-F503719F1B14}" type="slidenum">
              <a:rPr lang="en-GB" smtClean="0"/>
              <a:t>6</a:t>
            </a:fld>
            <a:endParaRPr lang="en-GB"/>
          </a:p>
        </p:txBody>
      </p:sp>
    </p:spTree>
    <p:extLst>
      <p:ext uri="{BB962C8B-B14F-4D97-AF65-F5344CB8AC3E}">
        <p14:creationId xmlns:p14="http://schemas.microsoft.com/office/powerpoint/2010/main" val="89064643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Rav</a:t>
            </a:r>
          </a:p>
        </p:txBody>
      </p:sp>
      <p:sp>
        <p:nvSpPr>
          <p:cNvPr id="4" name="Slide Number Placeholder 3"/>
          <p:cNvSpPr>
            <a:spLocks noGrp="1"/>
          </p:cNvSpPr>
          <p:nvPr>
            <p:ph type="sldNum" sz="quarter" idx="5"/>
          </p:nvPr>
        </p:nvSpPr>
        <p:spPr/>
        <p:txBody>
          <a:bodyPr/>
          <a:lstStyle/>
          <a:p>
            <a:fld id="{69217E1C-681B-4F64-9F3A-F503719F1B14}" type="slidenum">
              <a:rPr lang="en-GB" smtClean="0"/>
              <a:t>7</a:t>
            </a:fld>
            <a:endParaRPr lang="en-GB"/>
          </a:p>
        </p:txBody>
      </p:sp>
    </p:spTree>
    <p:extLst>
      <p:ext uri="{BB962C8B-B14F-4D97-AF65-F5344CB8AC3E}">
        <p14:creationId xmlns:p14="http://schemas.microsoft.com/office/powerpoint/2010/main" val="43672773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Rav</a:t>
            </a:r>
          </a:p>
        </p:txBody>
      </p:sp>
      <p:sp>
        <p:nvSpPr>
          <p:cNvPr id="4" name="Slide Number Placeholder 3"/>
          <p:cNvSpPr>
            <a:spLocks noGrp="1"/>
          </p:cNvSpPr>
          <p:nvPr>
            <p:ph type="sldNum" sz="quarter" idx="5"/>
          </p:nvPr>
        </p:nvSpPr>
        <p:spPr/>
        <p:txBody>
          <a:bodyPr/>
          <a:lstStyle/>
          <a:p>
            <a:fld id="{69217E1C-681B-4F64-9F3A-F503719F1B14}" type="slidenum">
              <a:rPr lang="en-GB" smtClean="0"/>
              <a:t>8</a:t>
            </a:fld>
            <a:endParaRPr lang="en-GB"/>
          </a:p>
        </p:txBody>
      </p:sp>
    </p:spTree>
    <p:extLst>
      <p:ext uri="{BB962C8B-B14F-4D97-AF65-F5344CB8AC3E}">
        <p14:creationId xmlns:p14="http://schemas.microsoft.com/office/powerpoint/2010/main" val="420678195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9217E1C-681B-4F64-9F3A-F503719F1B14}" type="slidenum">
              <a:rPr lang="en-GB" smtClean="0"/>
              <a:t>9</a:t>
            </a:fld>
            <a:endParaRPr lang="en-GB"/>
          </a:p>
        </p:txBody>
      </p:sp>
    </p:spTree>
    <p:extLst>
      <p:ext uri="{BB962C8B-B14F-4D97-AF65-F5344CB8AC3E}">
        <p14:creationId xmlns:p14="http://schemas.microsoft.com/office/powerpoint/2010/main" val="252508699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Rav</a:t>
            </a:r>
          </a:p>
        </p:txBody>
      </p:sp>
      <p:sp>
        <p:nvSpPr>
          <p:cNvPr id="4" name="Slide Number Placeholder 3"/>
          <p:cNvSpPr>
            <a:spLocks noGrp="1"/>
          </p:cNvSpPr>
          <p:nvPr>
            <p:ph type="sldNum" sz="quarter" idx="5"/>
          </p:nvPr>
        </p:nvSpPr>
        <p:spPr/>
        <p:txBody>
          <a:bodyPr/>
          <a:lstStyle/>
          <a:p>
            <a:fld id="{69217E1C-681B-4F64-9F3A-F503719F1B14}" type="slidenum">
              <a:rPr lang="en-GB" smtClean="0"/>
              <a:t>10</a:t>
            </a:fld>
            <a:endParaRPr lang="en-GB"/>
          </a:p>
        </p:txBody>
      </p:sp>
    </p:spTree>
    <p:extLst>
      <p:ext uri="{BB962C8B-B14F-4D97-AF65-F5344CB8AC3E}">
        <p14:creationId xmlns:p14="http://schemas.microsoft.com/office/powerpoint/2010/main" val="216987032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Kirstie</a:t>
            </a:r>
          </a:p>
        </p:txBody>
      </p:sp>
      <p:sp>
        <p:nvSpPr>
          <p:cNvPr id="4" name="Slide Number Placeholder 3"/>
          <p:cNvSpPr>
            <a:spLocks noGrp="1"/>
          </p:cNvSpPr>
          <p:nvPr>
            <p:ph type="sldNum" sz="quarter" idx="5"/>
          </p:nvPr>
        </p:nvSpPr>
        <p:spPr/>
        <p:txBody>
          <a:bodyPr/>
          <a:lstStyle/>
          <a:p>
            <a:fld id="{69217E1C-681B-4F64-9F3A-F503719F1B14}" type="slidenum">
              <a:rPr lang="en-GB" smtClean="0"/>
              <a:t>11</a:t>
            </a:fld>
            <a:endParaRPr lang="en-GB"/>
          </a:p>
        </p:txBody>
      </p:sp>
    </p:spTree>
    <p:extLst>
      <p:ext uri="{BB962C8B-B14F-4D97-AF65-F5344CB8AC3E}">
        <p14:creationId xmlns:p14="http://schemas.microsoft.com/office/powerpoint/2010/main" val="14238117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FI</a:t>
            </a:r>
          </a:p>
        </p:txBody>
      </p:sp>
      <p:sp>
        <p:nvSpPr>
          <p:cNvPr id="4" name="Slide Number Placeholder 3"/>
          <p:cNvSpPr>
            <a:spLocks noGrp="1"/>
          </p:cNvSpPr>
          <p:nvPr>
            <p:ph type="sldNum" sz="quarter" idx="5"/>
          </p:nvPr>
        </p:nvSpPr>
        <p:spPr/>
        <p:txBody>
          <a:bodyPr/>
          <a:lstStyle/>
          <a:p>
            <a:fld id="{69217E1C-681B-4F64-9F3A-F503719F1B14}" type="slidenum">
              <a:rPr lang="en-GB" smtClean="0"/>
              <a:t>12</a:t>
            </a:fld>
            <a:endParaRPr lang="en-GB"/>
          </a:p>
        </p:txBody>
      </p:sp>
    </p:spTree>
    <p:extLst>
      <p:ext uri="{BB962C8B-B14F-4D97-AF65-F5344CB8AC3E}">
        <p14:creationId xmlns:p14="http://schemas.microsoft.com/office/powerpoint/2010/main" val="108588567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FI</a:t>
            </a:r>
          </a:p>
        </p:txBody>
      </p:sp>
      <p:sp>
        <p:nvSpPr>
          <p:cNvPr id="4" name="Slide Number Placeholder 3"/>
          <p:cNvSpPr>
            <a:spLocks noGrp="1"/>
          </p:cNvSpPr>
          <p:nvPr>
            <p:ph type="sldNum" sz="quarter" idx="5"/>
          </p:nvPr>
        </p:nvSpPr>
        <p:spPr/>
        <p:txBody>
          <a:bodyPr/>
          <a:lstStyle/>
          <a:p>
            <a:fld id="{69217E1C-681B-4F64-9F3A-F503719F1B14}" type="slidenum">
              <a:rPr lang="en-GB" smtClean="0"/>
              <a:t>13</a:t>
            </a:fld>
            <a:endParaRPr lang="en-GB"/>
          </a:p>
        </p:txBody>
      </p:sp>
    </p:spTree>
    <p:extLst>
      <p:ext uri="{BB962C8B-B14F-4D97-AF65-F5344CB8AC3E}">
        <p14:creationId xmlns:p14="http://schemas.microsoft.com/office/powerpoint/2010/main" val="272091728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FI</a:t>
            </a:r>
          </a:p>
        </p:txBody>
      </p:sp>
      <p:sp>
        <p:nvSpPr>
          <p:cNvPr id="4" name="Slide Number Placeholder 3"/>
          <p:cNvSpPr>
            <a:spLocks noGrp="1"/>
          </p:cNvSpPr>
          <p:nvPr>
            <p:ph type="sldNum" sz="quarter" idx="5"/>
          </p:nvPr>
        </p:nvSpPr>
        <p:spPr/>
        <p:txBody>
          <a:bodyPr/>
          <a:lstStyle/>
          <a:p>
            <a:fld id="{69217E1C-681B-4F64-9F3A-F503719F1B14}" type="slidenum">
              <a:rPr lang="en-GB" smtClean="0"/>
              <a:t>14</a:t>
            </a:fld>
            <a:endParaRPr lang="en-GB"/>
          </a:p>
        </p:txBody>
      </p:sp>
    </p:spTree>
    <p:extLst>
      <p:ext uri="{BB962C8B-B14F-4D97-AF65-F5344CB8AC3E}">
        <p14:creationId xmlns:p14="http://schemas.microsoft.com/office/powerpoint/2010/main" val="200552872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Kirstie</a:t>
            </a:r>
          </a:p>
        </p:txBody>
      </p:sp>
      <p:sp>
        <p:nvSpPr>
          <p:cNvPr id="4" name="Slide Number Placeholder 3"/>
          <p:cNvSpPr>
            <a:spLocks noGrp="1"/>
          </p:cNvSpPr>
          <p:nvPr>
            <p:ph type="sldNum" sz="quarter" idx="5"/>
          </p:nvPr>
        </p:nvSpPr>
        <p:spPr/>
        <p:txBody>
          <a:bodyPr/>
          <a:lstStyle/>
          <a:p>
            <a:fld id="{69217E1C-681B-4F64-9F3A-F503719F1B14}" type="slidenum">
              <a:rPr lang="en-GB" smtClean="0"/>
              <a:t>15</a:t>
            </a:fld>
            <a:endParaRPr lang="en-GB"/>
          </a:p>
        </p:txBody>
      </p:sp>
    </p:spTree>
    <p:extLst>
      <p:ext uri="{BB962C8B-B14F-4D97-AF65-F5344CB8AC3E}">
        <p14:creationId xmlns:p14="http://schemas.microsoft.com/office/powerpoint/2010/main" val="33838340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FI</a:t>
            </a:r>
          </a:p>
        </p:txBody>
      </p:sp>
      <p:sp>
        <p:nvSpPr>
          <p:cNvPr id="4" name="Slide Number Placeholder 3"/>
          <p:cNvSpPr>
            <a:spLocks noGrp="1"/>
          </p:cNvSpPr>
          <p:nvPr>
            <p:ph type="sldNum" sz="quarter" idx="5"/>
          </p:nvPr>
        </p:nvSpPr>
        <p:spPr/>
        <p:txBody>
          <a:bodyPr/>
          <a:lstStyle/>
          <a:p>
            <a:fld id="{69217E1C-681B-4F64-9F3A-F503719F1B14}" type="slidenum">
              <a:rPr lang="en-GB" smtClean="0"/>
              <a:t>16</a:t>
            </a:fld>
            <a:endParaRPr lang="en-GB"/>
          </a:p>
        </p:txBody>
      </p:sp>
    </p:spTree>
    <p:extLst>
      <p:ext uri="{BB962C8B-B14F-4D97-AF65-F5344CB8AC3E}">
        <p14:creationId xmlns:p14="http://schemas.microsoft.com/office/powerpoint/2010/main" val="83139288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4212" y="685799"/>
            <a:ext cx="8001000" cy="2971801"/>
          </a:xfrm>
        </p:spPr>
        <p:txBody>
          <a:bodyPr anchor="b">
            <a:normAutofit/>
          </a:bodyPr>
          <a:lstStyle>
            <a:lvl1pPr algn="l">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684212" y="3843867"/>
            <a:ext cx="6400800" cy="1947333"/>
          </a:xfrm>
        </p:spPr>
        <p:txBody>
          <a:bodyPr anchor="t">
            <a:normAutofit/>
          </a:bodyPr>
          <a:lstStyle>
            <a:lvl1pPr marL="0" indent="0" algn="l">
              <a:buNone/>
              <a:defRPr sz="2100">
                <a:solidFill>
                  <a:schemeClr val="bg2">
                    <a:lumMod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DAE64EA5-8DD5-402F-92C7-FC66C695BDAC}" type="datetimeFigureOut">
              <a:rPr lang="en-GB" smtClean="0"/>
              <a:t>17/09/2026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A503928-3C8E-4EC2-B8A9-9971E0EE54FD}" type="slidenum">
              <a:rPr lang="en-GB" smtClean="0"/>
              <a:t>‹#›</a:t>
            </a:fld>
            <a:endParaRPr lang="en-GB"/>
          </a:p>
        </p:txBody>
      </p:sp>
      <p:cxnSp>
        <p:nvCxnSpPr>
          <p:cNvPr id="16" name="Straight Connector 15"/>
          <p:cNvCxnSpPr/>
          <p:nvPr/>
        </p:nvCxnSpPr>
        <p:spPr>
          <a:xfrm flipH="1">
            <a:off x="8228012" y="8467"/>
            <a:ext cx="3810000" cy="3810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flipH="1">
            <a:off x="6108170" y="91545"/>
            <a:ext cx="6080655" cy="608065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7235825" y="228600"/>
            <a:ext cx="4953000" cy="4953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335837" y="32278"/>
            <a:ext cx="4852989" cy="485298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7845426" y="609601"/>
            <a:ext cx="4343399" cy="434339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2652310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AE64EA5-8DD5-402F-92C7-FC66C695BDAC}" type="datetimeFigureOut">
              <a:rPr lang="en-GB" smtClean="0"/>
              <a:t>17/09/2026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A503928-3C8E-4EC2-B8A9-9971E0EE54FD}" type="slidenum">
              <a:rPr lang="en-GB" smtClean="0"/>
              <a:t>‹#›</a:t>
            </a:fld>
            <a:endParaRPr lang="en-GB"/>
          </a:p>
        </p:txBody>
      </p:sp>
    </p:spTree>
    <p:extLst>
      <p:ext uri="{BB962C8B-B14F-4D97-AF65-F5344CB8AC3E}">
        <p14:creationId xmlns:p14="http://schemas.microsoft.com/office/powerpoint/2010/main" val="916354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4211" y="2006600"/>
            <a:ext cx="8534401" cy="2281600"/>
          </a:xfrm>
        </p:spPr>
        <p:txBody>
          <a:bodyPr anchor="b">
            <a:normAutofit/>
          </a:bodyPr>
          <a:lstStyle>
            <a:lvl1pPr algn="l">
              <a:defRPr sz="3600" b="0" cap="all"/>
            </a:lvl1pPr>
          </a:lstStyle>
          <a:p>
            <a:r>
              <a:rPr lang="en-US"/>
              <a:t>Click to edit Master title style</a:t>
            </a:r>
            <a:endParaRPr lang="en-US" dirty="0"/>
          </a:p>
        </p:txBody>
      </p:sp>
      <p:sp>
        <p:nvSpPr>
          <p:cNvPr id="3" name="Text Placeholder 2"/>
          <p:cNvSpPr>
            <a:spLocks noGrp="1"/>
          </p:cNvSpPr>
          <p:nvPr>
            <p:ph type="body" idx="1"/>
          </p:nvPr>
        </p:nvSpPr>
        <p:spPr>
          <a:xfrm>
            <a:off x="684213" y="4495800"/>
            <a:ext cx="8534400" cy="14986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AE64EA5-8DD5-402F-92C7-FC66C695BDAC}" type="datetimeFigureOut">
              <a:rPr lang="en-GB" smtClean="0"/>
              <a:t>17/09/2026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A503928-3C8E-4EC2-B8A9-9971E0EE54FD}" type="slidenum">
              <a:rPr lang="en-GB" smtClean="0"/>
              <a:t>‹#›</a:t>
            </a:fld>
            <a:endParaRPr lang="en-GB"/>
          </a:p>
        </p:txBody>
      </p:sp>
    </p:spTree>
    <p:extLst>
      <p:ext uri="{BB962C8B-B14F-4D97-AF65-F5344CB8AC3E}">
        <p14:creationId xmlns:p14="http://schemas.microsoft.com/office/powerpoint/2010/main" val="410889978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4211" y="685800"/>
            <a:ext cx="4937655" cy="361526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08133" y="685801"/>
            <a:ext cx="4934479" cy="3615266"/>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DAE64EA5-8DD5-402F-92C7-FC66C695BDAC}" type="datetimeFigureOut">
              <a:rPr lang="en-GB" smtClean="0"/>
              <a:t>17/09/2026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A503928-3C8E-4EC2-B8A9-9971E0EE54FD}" type="slidenum">
              <a:rPr lang="en-GB" smtClean="0"/>
              <a:t>‹#›</a:t>
            </a:fld>
            <a:endParaRPr lang="en-GB"/>
          </a:p>
        </p:txBody>
      </p:sp>
    </p:spTree>
    <p:extLst>
      <p:ext uri="{BB962C8B-B14F-4D97-AF65-F5344CB8AC3E}">
        <p14:creationId xmlns:p14="http://schemas.microsoft.com/office/powerpoint/2010/main" val="24822177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2080" y="685800"/>
            <a:ext cx="4649787"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4211" y="1270529"/>
            <a:ext cx="4937655" cy="303053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79066" y="685800"/>
            <a:ext cx="4665134"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806545" y="1262062"/>
            <a:ext cx="4929188" cy="303053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DAE64EA5-8DD5-402F-92C7-FC66C695BDAC}" type="datetimeFigureOut">
              <a:rPr lang="en-GB" smtClean="0"/>
              <a:t>17/09/2026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A503928-3C8E-4EC2-B8A9-9971E0EE54FD}" type="slidenum">
              <a:rPr lang="en-GB" smtClean="0"/>
              <a:t>‹#›</a:t>
            </a:fld>
            <a:endParaRPr lang="en-GB"/>
          </a:p>
        </p:txBody>
      </p:sp>
    </p:spTree>
    <p:extLst>
      <p:ext uri="{BB962C8B-B14F-4D97-AF65-F5344CB8AC3E}">
        <p14:creationId xmlns:p14="http://schemas.microsoft.com/office/powerpoint/2010/main" val="38407578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DAE64EA5-8DD5-402F-92C7-FC66C695BDAC}" type="datetimeFigureOut">
              <a:rPr lang="en-GB" smtClean="0"/>
              <a:t>17/09/2026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A503928-3C8E-4EC2-B8A9-9971E0EE54FD}" type="slidenum">
              <a:rPr lang="en-GB" smtClean="0"/>
              <a:t>‹#›</a:t>
            </a:fld>
            <a:endParaRPr lang="en-GB"/>
          </a:p>
        </p:txBody>
      </p:sp>
    </p:spTree>
    <p:extLst>
      <p:ext uri="{BB962C8B-B14F-4D97-AF65-F5344CB8AC3E}">
        <p14:creationId xmlns:p14="http://schemas.microsoft.com/office/powerpoint/2010/main" val="11680339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AE64EA5-8DD5-402F-92C7-FC66C695BDAC}" type="datetimeFigureOut">
              <a:rPr lang="en-GB" smtClean="0"/>
              <a:t>17/09/2026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A503928-3C8E-4EC2-B8A9-9971E0EE54FD}" type="slidenum">
              <a:rPr lang="en-GB" smtClean="0"/>
              <a:t>‹#›</a:t>
            </a:fld>
            <a:endParaRPr lang="en-GB"/>
          </a:p>
        </p:txBody>
      </p:sp>
    </p:spTree>
    <p:extLst>
      <p:ext uri="{BB962C8B-B14F-4D97-AF65-F5344CB8AC3E}">
        <p14:creationId xmlns:p14="http://schemas.microsoft.com/office/powerpoint/2010/main" val="408535236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085012" y="685800"/>
            <a:ext cx="3657600"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684212" y="685800"/>
            <a:ext cx="5943601" cy="53086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085012" y="2209799"/>
            <a:ext cx="3657600" cy="2091267"/>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DAE64EA5-8DD5-402F-92C7-FC66C695BDAC}" type="datetimeFigureOut">
              <a:rPr lang="en-GB" smtClean="0"/>
              <a:t>17/09/2026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A503928-3C8E-4EC2-B8A9-9971E0EE54FD}" type="slidenum">
              <a:rPr lang="en-GB" smtClean="0"/>
              <a:t>‹#›</a:t>
            </a:fld>
            <a:endParaRPr lang="en-GB"/>
          </a:p>
        </p:txBody>
      </p:sp>
    </p:spTree>
    <p:extLst>
      <p:ext uri="{BB962C8B-B14F-4D97-AF65-F5344CB8AC3E}">
        <p14:creationId xmlns:p14="http://schemas.microsoft.com/office/powerpoint/2010/main" val="176136719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2812" y="1447800"/>
            <a:ext cx="6019800" cy="11430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989012" y="914400"/>
            <a:ext cx="3280974" cy="45720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4722812" y="2777066"/>
            <a:ext cx="6021388" cy="2048933"/>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DAE64EA5-8DD5-402F-92C7-FC66C695BDAC}" type="datetimeFigureOut">
              <a:rPr lang="en-GB" smtClean="0"/>
              <a:t>17/09/2026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A503928-3C8E-4EC2-B8A9-9971E0EE54FD}" type="slidenum">
              <a:rPr lang="en-GB" smtClean="0"/>
              <a:t>‹#›</a:t>
            </a:fld>
            <a:endParaRPr lang="en-GB"/>
          </a:p>
        </p:txBody>
      </p:sp>
    </p:spTree>
    <p:extLst>
      <p:ext uri="{BB962C8B-B14F-4D97-AF65-F5344CB8AC3E}">
        <p14:creationId xmlns:p14="http://schemas.microsoft.com/office/powerpoint/2010/main" val="227286676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17" name="Picture Placeholder 2"/>
          <p:cNvSpPr>
            <a:spLocks noGrp="1" noChangeAspect="1"/>
          </p:cNvSpPr>
          <p:nvPr>
            <p:ph type="pic" idx="13"/>
          </p:nvPr>
        </p:nvSpPr>
        <p:spPr>
          <a:xfrm>
            <a:off x="685800" y="533400"/>
            <a:ext cx="10818812" cy="31242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16" name="Text Placeholder 9"/>
          <p:cNvSpPr>
            <a:spLocks noGrp="1"/>
          </p:cNvSpPr>
          <p:nvPr>
            <p:ph type="body" sz="quarter" idx="14"/>
          </p:nvPr>
        </p:nvSpPr>
        <p:spPr>
          <a:xfrm>
            <a:off x="914402" y="3843867"/>
            <a:ext cx="8304210" cy="457200"/>
          </a:xfrm>
        </p:spPr>
        <p:txBody>
          <a:bodyPr anchor="t">
            <a:normAutofit/>
          </a:bodyPr>
          <a:lstStyle>
            <a:lvl1pPr marL="0" indent="0">
              <a:buFontTx/>
              <a:buNone/>
              <a:defRPr sz="16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Date Placeholder 2"/>
          <p:cNvSpPr>
            <a:spLocks noGrp="1"/>
          </p:cNvSpPr>
          <p:nvPr>
            <p:ph type="dt" sz="half" idx="10"/>
          </p:nvPr>
        </p:nvSpPr>
        <p:spPr/>
        <p:txBody>
          <a:bodyPr/>
          <a:lstStyle/>
          <a:p>
            <a:fld id="{DAE64EA5-8DD5-402F-92C7-FC66C695BDAC}" type="datetimeFigureOut">
              <a:rPr lang="en-GB" smtClean="0"/>
              <a:t>17/09/2026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A503928-3C8E-4EC2-B8A9-9971E0EE54FD}" type="slidenum">
              <a:rPr lang="en-GB" smtClean="0"/>
              <a:t>‹#›</a:t>
            </a:fld>
            <a:endParaRPr lang="en-GB"/>
          </a:p>
        </p:txBody>
      </p:sp>
    </p:spTree>
    <p:extLst>
      <p:ext uri="{BB962C8B-B14F-4D97-AF65-F5344CB8AC3E}">
        <p14:creationId xmlns:p14="http://schemas.microsoft.com/office/powerpoint/2010/main" val="11168215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anchor="ctr">
            <a:normAutofit/>
          </a:bodyPr>
          <a:lstStyle>
            <a:lvl1pPr algn="l">
              <a:defRPr sz="3200" b="0" cap="all"/>
            </a:lvl1pPr>
          </a:lstStyle>
          <a:p>
            <a:r>
              <a:rPr lang="en-US"/>
              <a:t>Click to edit Master title style</a:t>
            </a:r>
            <a:endParaRPr lang="en-US" dirty="0"/>
          </a:p>
        </p:txBody>
      </p:sp>
      <p:sp>
        <p:nvSpPr>
          <p:cNvPr id="3" name="Text Placeholder 2"/>
          <p:cNvSpPr>
            <a:spLocks noGrp="1"/>
          </p:cNvSpPr>
          <p:nvPr>
            <p:ph type="body" idx="1"/>
          </p:nvPr>
        </p:nvSpPr>
        <p:spPr>
          <a:xfrm>
            <a:off x="684212" y="4114800"/>
            <a:ext cx="8535988" cy="1879600"/>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AE64EA5-8DD5-402F-92C7-FC66C695BDAC}" type="datetimeFigureOut">
              <a:rPr lang="en-GB" smtClean="0"/>
              <a:t>17/09/2026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A503928-3C8E-4EC2-B8A9-9971E0EE54FD}" type="slidenum">
              <a:rPr lang="en-GB" smtClean="0"/>
              <a:t>‹#›</a:t>
            </a:fld>
            <a:endParaRPr lang="en-GB"/>
          </a:p>
        </p:txBody>
      </p:sp>
    </p:spTree>
    <p:extLst>
      <p:ext uri="{BB962C8B-B14F-4D97-AF65-F5344CB8AC3E}">
        <p14:creationId xmlns:p14="http://schemas.microsoft.com/office/powerpoint/2010/main" val="37094767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85800"/>
            <a:ext cx="9144001" cy="2743200"/>
          </a:xfrm>
        </p:spPr>
        <p:txBody>
          <a:bodyPr anchor="ctr">
            <a:normAutofit/>
          </a:bodyPr>
          <a:lstStyle>
            <a:lvl1pPr algn="l">
              <a:defRPr sz="3200" b="0" cap="all">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446212" y="3429000"/>
            <a:ext cx="8534400"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84213" y="4301067"/>
            <a:ext cx="8534400" cy="1684865"/>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AE64EA5-8DD5-402F-92C7-FC66C695BDAC}" type="datetimeFigureOut">
              <a:rPr lang="en-GB" smtClean="0"/>
              <a:t>17/09/2026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A503928-3C8E-4EC2-B8A9-9971E0EE54FD}" type="slidenum">
              <a:rPr lang="en-GB" smtClean="0"/>
              <a:t>‹#›</a:t>
            </a:fld>
            <a:endParaRPr lang="en-GB"/>
          </a:p>
        </p:txBody>
      </p:sp>
      <p:sp>
        <p:nvSpPr>
          <p:cNvPr id="14" name="TextBox 13"/>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263575930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84212" y="3429000"/>
            <a:ext cx="8534400" cy="1697400"/>
          </a:xfrm>
        </p:spPr>
        <p:txBody>
          <a:bodyPr anchor="b">
            <a:normAutofit/>
          </a:bodyPr>
          <a:lstStyle>
            <a:lvl1pPr algn="l">
              <a:defRPr sz="3200" b="0" cap="all"/>
            </a:lvl1pPr>
          </a:lstStyle>
          <a:p>
            <a:r>
              <a:rPr lang="en-US"/>
              <a:t>Click to edit Master title style</a:t>
            </a:r>
            <a:endParaRPr lang="en-US" dirty="0"/>
          </a:p>
        </p:txBody>
      </p:sp>
      <p:sp>
        <p:nvSpPr>
          <p:cNvPr id="3" name="Text Placeholder 2"/>
          <p:cNvSpPr>
            <a:spLocks noGrp="1"/>
          </p:cNvSpPr>
          <p:nvPr>
            <p:ph type="body" idx="1"/>
          </p:nvPr>
        </p:nvSpPr>
        <p:spPr>
          <a:xfrm>
            <a:off x="684211" y="5132981"/>
            <a:ext cx="8535990" cy="860400"/>
          </a:xfrm>
        </p:spPr>
        <p:txBody>
          <a:bodyPr anchor="t">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AE64EA5-8DD5-402F-92C7-FC66C695BDAC}" type="datetimeFigureOut">
              <a:rPr lang="en-GB" smtClean="0"/>
              <a:t>17/09/2026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A503928-3C8E-4EC2-B8A9-9971E0EE54FD}" type="slidenum">
              <a:rPr lang="en-GB" smtClean="0"/>
              <a:t>‹#›</a:t>
            </a:fld>
            <a:endParaRPr lang="en-GB"/>
          </a:p>
        </p:txBody>
      </p:sp>
    </p:spTree>
    <p:extLst>
      <p:ext uri="{BB962C8B-B14F-4D97-AF65-F5344CB8AC3E}">
        <p14:creationId xmlns:p14="http://schemas.microsoft.com/office/powerpoint/2010/main" val="304417183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3" y="685800"/>
            <a:ext cx="9144000" cy="2743200"/>
          </a:xfrm>
        </p:spPr>
        <p:txBody>
          <a:bodyPr anchor="ctr">
            <a:normAutofit/>
          </a:bodyPr>
          <a:lstStyle>
            <a:lvl1pPr algn="l">
              <a:defRPr sz="3200" b="0" cap="all">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4212" y="3928534"/>
            <a:ext cx="8534401" cy="1049866"/>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4211" y="4978400"/>
            <a:ext cx="8534401" cy="10160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AE64EA5-8DD5-402F-92C7-FC66C695BDAC}" type="datetimeFigureOut">
              <a:rPr lang="en-GB" smtClean="0"/>
              <a:t>17/09/2026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A503928-3C8E-4EC2-B8A9-9971E0EE54FD}" type="slidenum">
              <a:rPr lang="en-GB" smtClean="0"/>
              <a:t>‹#›</a:t>
            </a:fld>
            <a:endParaRPr lang="en-GB"/>
          </a:p>
        </p:txBody>
      </p:sp>
      <p:sp>
        <p:nvSpPr>
          <p:cNvPr id="11" name="TextBox 10"/>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2" name="TextBox 11"/>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178314237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4212" y="3928534"/>
            <a:ext cx="8534400" cy="838200"/>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4211" y="4766732"/>
            <a:ext cx="8534401" cy="1227667"/>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AE64EA5-8DD5-402F-92C7-FC66C695BDAC}" type="datetimeFigureOut">
              <a:rPr lang="en-GB" smtClean="0"/>
              <a:t>17/09/2026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A503928-3C8E-4EC2-B8A9-9971E0EE54FD}" type="slidenum">
              <a:rPr lang="en-GB" smtClean="0"/>
              <a:t>‹#›</a:t>
            </a:fld>
            <a:endParaRPr lang="en-GB"/>
          </a:p>
        </p:txBody>
      </p:sp>
    </p:spTree>
    <p:extLst>
      <p:ext uri="{BB962C8B-B14F-4D97-AF65-F5344CB8AC3E}">
        <p14:creationId xmlns:p14="http://schemas.microsoft.com/office/powerpoint/2010/main" val="82727461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AE64EA5-8DD5-402F-92C7-FC66C695BDAC}" type="datetimeFigureOut">
              <a:rPr lang="en-GB" smtClean="0"/>
              <a:t>17/09/2026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A503928-3C8E-4EC2-B8A9-9971E0EE54FD}" type="slidenum">
              <a:rPr lang="en-GB" smtClean="0"/>
              <a:t>‹#›</a:t>
            </a:fld>
            <a:endParaRPr lang="en-GB"/>
          </a:p>
        </p:txBody>
      </p:sp>
    </p:spTree>
    <p:extLst>
      <p:ext uri="{BB962C8B-B14F-4D97-AF65-F5344CB8AC3E}">
        <p14:creationId xmlns:p14="http://schemas.microsoft.com/office/powerpoint/2010/main" val="75637294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5212" y="685800"/>
            <a:ext cx="2057400" cy="45720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85800"/>
            <a:ext cx="7823200" cy="53086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AE64EA5-8DD5-402F-92C7-FC66C695BDAC}" type="datetimeFigureOut">
              <a:rPr lang="en-GB" smtClean="0"/>
              <a:t>17/09/2026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A503928-3C8E-4EC2-B8A9-9971E0EE54FD}" type="slidenum">
              <a:rPr lang="en-GB" smtClean="0"/>
              <a:t>‹#›</a:t>
            </a:fld>
            <a:endParaRPr lang="en-GB"/>
          </a:p>
        </p:txBody>
      </p:sp>
    </p:spTree>
    <p:extLst>
      <p:ext uri="{BB962C8B-B14F-4D97-AF65-F5344CB8AC3E}">
        <p14:creationId xmlns:p14="http://schemas.microsoft.com/office/powerpoint/2010/main" val="185118284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1D8BD707-D9CF-40AE-B4C6-C98DA3205C09}" type="datetimeFigureOut">
              <a:rPr lang="en-US" smtClean="0"/>
              <a:pPr/>
              <a:t>9/17/2026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
        <p:nvSpPr>
          <p:cNvPr id="8" name="Title 7"/>
          <p:cNvSpPr>
            <a:spLocks noGrp="1"/>
          </p:cNvSpPr>
          <p:nvPr>
            <p:ph type="title"/>
          </p:nvPr>
        </p:nvSpPr>
        <p:spPr/>
        <p:txBody>
          <a:bodyPr/>
          <a:lstStyle/>
          <a:p>
            <a:r>
              <a:rPr lang="en-US"/>
              <a:t>Click to edit Master title style</a:t>
            </a:r>
          </a:p>
        </p:txBody>
      </p:sp>
      <p:sp>
        <p:nvSpPr>
          <p:cNvPr id="10" name="Content Placeholder 9"/>
          <p:cNvSpPr>
            <a:spLocks noGrp="1"/>
          </p:cNvSpPr>
          <p:nvPr>
            <p:ph sz="quarter" idx="13"/>
          </p:nvPr>
        </p:nvSpPr>
        <p:spPr>
          <a:xfrm>
            <a:off x="1524000" y="731520"/>
            <a:ext cx="8534400"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0711476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3000">
              <a:schemeClr val="accent1">
                <a:lumMod val="45000"/>
                <a:lumOff val="55000"/>
              </a:schemeClr>
            </a:gs>
            <a:gs pos="0">
              <a:schemeClr val="accent1">
                <a:lumMod val="45000"/>
                <a:lumOff val="55000"/>
              </a:schemeClr>
            </a:gs>
            <a:gs pos="100000">
              <a:schemeClr val="accent1">
                <a:lumMod val="30000"/>
                <a:lumOff val="70000"/>
              </a:schemeClr>
            </a:gs>
          </a:gsLst>
          <a:lin ang="18900000" scaled="1"/>
          <a:tileRect/>
        </a:gradFill>
        <a:effectLst/>
      </p:bgPr>
    </p:bg>
    <p:spTree>
      <p:nvGrpSpPr>
        <p:cNvPr id="1" name=""/>
        <p:cNvGrpSpPr/>
        <p:nvPr/>
      </p:nvGrpSpPr>
      <p:grpSpPr>
        <a:xfrm>
          <a:off x="0" y="0"/>
          <a:ext cx="0" cy="0"/>
          <a:chOff x="0" y="0"/>
          <a:chExt cx="0" cy="0"/>
        </a:xfrm>
      </p:grpSpPr>
      <p:grpSp>
        <p:nvGrpSpPr>
          <p:cNvPr id="7" name="Group 6"/>
          <p:cNvGrpSpPr/>
          <p:nvPr/>
        </p:nvGrpSpPr>
        <p:grpSpPr>
          <a:xfrm>
            <a:off x="9206969" y="2963333"/>
            <a:ext cx="2981858" cy="3208867"/>
            <a:chOff x="9206969" y="2963333"/>
            <a:chExt cx="2981858" cy="3208867"/>
          </a:xfrm>
        </p:grpSpPr>
        <p:cxnSp>
          <p:nvCxnSpPr>
            <p:cNvPr id="8" name="Straight Connector 7"/>
            <p:cNvCxnSpPr/>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684212" y="4487332"/>
            <a:ext cx="8534400" cy="15070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4212" y="685800"/>
            <a:ext cx="8534400" cy="3615267"/>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9904412" y="6172200"/>
            <a:ext cx="1600200" cy="365125"/>
          </a:xfrm>
          <a:prstGeom prst="rect">
            <a:avLst/>
          </a:prstGeom>
        </p:spPr>
        <p:txBody>
          <a:bodyPr vert="horz" lIns="91440" tIns="45720" rIns="91440" bIns="45720" rtlCol="0" anchor="t"/>
          <a:lstStyle>
            <a:lvl1pPr algn="r">
              <a:defRPr sz="1000" b="0" i="0">
                <a:solidFill>
                  <a:schemeClr val="bg2">
                    <a:lumMod val="50000"/>
                  </a:schemeClr>
                </a:solidFill>
                <a:effectLst/>
                <a:latin typeface="+mn-lt"/>
              </a:defRPr>
            </a:lvl1pPr>
          </a:lstStyle>
          <a:p>
            <a:fld id="{DAE64EA5-8DD5-402F-92C7-FC66C695BDAC}" type="datetimeFigureOut">
              <a:rPr lang="en-GB" smtClean="0"/>
              <a:t>17/09/2026</a:t>
            </a:fld>
            <a:endParaRPr lang="en-GB"/>
          </a:p>
        </p:txBody>
      </p:sp>
      <p:sp>
        <p:nvSpPr>
          <p:cNvPr id="5" name="Footer Placeholder 4"/>
          <p:cNvSpPr>
            <a:spLocks noGrp="1"/>
          </p:cNvSpPr>
          <p:nvPr>
            <p:ph type="ftr" sz="quarter" idx="3"/>
          </p:nvPr>
        </p:nvSpPr>
        <p:spPr>
          <a:xfrm>
            <a:off x="684212" y="6172200"/>
            <a:ext cx="7543800" cy="365125"/>
          </a:xfrm>
          <a:prstGeom prst="rect">
            <a:avLst/>
          </a:prstGeom>
        </p:spPr>
        <p:txBody>
          <a:bodyPr vert="horz" lIns="91440" tIns="45720" rIns="91440" bIns="45720" rtlCol="0" anchor="t"/>
          <a:lstStyle>
            <a:lvl1pPr algn="l">
              <a:defRPr sz="1000" b="0" i="0">
                <a:solidFill>
                  <a:schemeClr val="bg2">
                    <a:lumMod val="50000"/>
                  </a:schemeClr>
                </a:solidFill>
                <a:effectLst/>
                <a:latin typeface="+mn-lt"/>
              </a:defRPr>
            </a:lvl1pPr>
          </a:lstStyle>
          <a:p>
            <a:endParaRPr lang="en-GB"/>
          </a:p>
        </p:txBody>
      </p:sp>
      <p:sp>
        <p:nvSpPr>
          <p:cNvPr id="6" name="Slide Number Placeholder 5"/>
          <p:cNvSpPr>
            <a:spLocks noGrp="1"/>
          </p:cNvSpPr>
          <p:nvPr>
            <p:ph type="sldNum" sz="quarter" idx="4"/>
          </p:nvPr>
        </p:nvSpPr>
        <p:spPr>
          <a:xfrm>
            <a:off x="10363200" y="5578475"/>
            <a:ext cx="1142245" cy="669925"/>
          </a:xfrm>
          <a:prstGeom prst="rect">
            <a:avLst/>
          </a:prstGeom>
        </p:spPr>
        <p:txBody>
          <a:bodyPr vert="horz" lIns="91440" tIns="45720" rIns="91440" bIns="45720" rtlCol="0" anchor="b"/>
          <a:lstStyle>
            <a:lvl1pPr algn="r">
              <a:defRPr sz="3200" b="0" i="0">
                <a:solidFill>
                  <a:schemeClr val="bg2">
                    <a:lumMod val="50000"/>
                  </a:schemeClr>
                </a:solidFill>
                <a:effectLst/>
                <a:latin typeface="+mn-lt"/>
              </a:defRPr>
            </a:lvl1pPr>
          </a:lstStyle>
          <a:p>
            <a:fld id="{3A503928-3C8E-4EC2-B8A9-9971E0EE54FD}" type="slidenum">
              <a:rPr lang="en-GB" smtClean="0"/>
              <a:t>‹#›</a:t>
            </a:fld>
            <a:endParaRPr lang="en-GB"/>
          </a:p>
        </p:txBody>
      </p:sp>
    </p:spTree>
    <p:extLst>
      <p:ext uri="{BB962C8B-B14F-4D97-AF65-F5344CB8AC3E}">
        <p14:creationId xmlns:p14="http://schemas.microsoft.com/office/powerpoint/2010/main" val="2712912609"/>
      </p:ext>
    </p:extLst>
  </p:cSld>
  <p:clrMap bg1="dk1" tx1="lt1" bg2="dk2" tx2="lt2" accent1="accent1" accent2="accent2" accent3="accent3" accent4="accent4" accent5="accent5" accent6="accent6" hlink="hlink" folHlink="folHlink"/>
  <p:sldLayoutIdLst>
    <p:sldLayoutId id="2147483681" r:id="rId1"/>
    <p:sldLayoutId id="2147483682" r:id="rId2"/>
    <p:sldLayoutId id="2147483683" r:id="rId3"/>
    <p:sldLayoutId id="2147483684" r:id="rId4"/>
    <p:sldLayoutId id="2147483685" r:id="rId5"/>
    <p:sldLayoutId id="2147483686" r:id="rId6"/>
    <p:sldLayoutId id="2147483687" r:id="rId7"/>
    <p:sldLayoutId id="2147483688" r:id="rId8"/>
    <p:sldLayoutId id="2147483689" r:id="rId9"/>
    <p:sldLayoutId id="2147483690" r:id="rId10"/>
    <p:sldLayoutId id="2147483691" r:id="rId11"/>
    <p:sldLayoutId id="2147483692" r:id="rId12"/>
    <p:sldLayoutId id="2147483693" r:id="rId13"/>
    <p:sldLayoutId id="2147483694" r:id="rId14"/>
    <p:sldLayoutId id="2147483695" r:id="rId15"/>
    <p:sldLayoutId id="2147483696" r:id="rId16"/>
    <p:sldLayoutId id="2147483697" r:id="rId17"/>
    <p:sldLayoutId id="2147483698" r:id="rId18"/>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7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7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9.jpe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7.xml"/><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11.jpe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1.xml"/><Relationship Id="rId5" Type="http://schemas.openxmlformats.org/officeDocument/2006/relationships/hyperlink" Target="https://www.minetjunior.org.uk/uniform/" TargetMode="External"/><Relationship Id="rId4" Type="http://schemas.openxmlformats.org/officeDocument/2006/relationships/image" Target="../media/image14.jpe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1.xml"/><Relationship Id="rId1" Type="http://schemas.openxmlformats.org/officeDocument/2006/relationships/slideLayout" Target="../slideLayouts/slideLayout1.xml"/><Relationship Id="rId6" Type="http://schemas.openxmlformats.org/officeDocument/2006/relationships/image" Target="../media/image17.png"/><Relationship Id="rId5" Type="http://schemas.microsoft.com/office/2007/relationships/hdphoto" Target="../media/hdphoto1.wdp"/><Relationship Id="rId4" Type="http://schemas.openxmlformats.org/officeDocument/2006/relationships/image" Target="../media/image16.png"/></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1.xml"/><Relationship Id="rId6" Type="http://schemas.openxmlformats.org/officeDocument/2006/relationships/image" Target="../media/image20.jpeg"/><Relationship Id="rId5" Type="http://schemas.openxmlformats.org/officeDocument/2006/relationships/image" Target="../media/image19.jpeg"/><Relationship Id="rId4" Type="http://schemas.openxmlformats.org/officeDocument/2006/relationships/image" Target="../media/image18.jpeg"/></Relationships>
</file>

<file path=ppt/slides/_rels/slide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png"/><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3000">
              <a:schemeClr val="accent1">
                <a:lumMod val="45000"/>
                <a:lumOff val="55000"/>
              </a:schemeClr>
            </a:gs>
            <a:gs pos="100000">
              <a:schemeClr val="accent1">
                <a:lumMod val="30000"/>
                <a:lumOff val="70000"/>
              </a:schemeClr>
            </a:gs>
          </a:gsLst>
          <a:lin ang="18900000" scaled="1"/>
          <a:tileRect/>
        </a:gra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BAC59AE-5743-7BEA-082B-2B008D19F614}"/>
              </a:ext>
            </a:extLst>
          </p:cNvPr>
          <p:cNvSpPr/>
          <p:nvPr/>
        </p:nvSpPr>
        <p:spPr>
          <a:xfrm>
            <a:off x="0" y="0"/>
            <a:ext cx="12192000" cy="6858000"/>
          </a:xfrm>
          <a:prstGeom prst="rect">
            <a:avLst/>
          </a:prstGeom>
          <a:solidFill>
            <a:srgbClr val="99FF99"/>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p:cNvSpPr txBox="1"/>
          <p:nvPr/>
        </p:nvSpPr>
        <p:spPr>
          <a:xfrm>
            <a:off x="891000" y="516927"/>
            <a:ext cx="10721008" cy="4985980"/>
          </a:xfrm>
          <a:prstGeom prst="rect">
            <a:avLst/>
          </a:prstGeom>
          <a:noFill/>
        </p:spPr>
        <p:txBody>
          <a:bodyPr wrap="square" rtlCol="0">
            <a:spAutoFit/>
          </a:bodyPr>
          <a:lstStyle/>
          <a:p>
            <a:pPr algn="ctr"/>
            <a:endParaRPr lang="en-GB" sz="3600" b="1" dirty="0">
              <a:solidFill>
                <a:srgbClr val="0000FF"/>
              </a:solidFill>
              <a:latin typeface="Twinkl Cursive Looped" panose="02000000000000000000" pitchFamily="2" charset="0"/>
            </a:endParaRPr>
          </a:p>
          <a:p>
            <a:pPr algn="ctr"/>
            <a:r>
              <a:rPr lang="en-GB" sz="5400" b="1" dirty="0">
                <a:solidFill>
                  <a:schemeClr val="bg1"/>
                </a:solidFill>
                <a:latin typeface="Twinkl Cursive Looped" panose="02000000000000000000" pitchFamily="2" charset="0"/>
              </a:rPr>
              <a:t>Year 4</a:t>
            </a:r>
          </a:p>
          <a:p>
            <a:pPr algn="ctr"/>
            <a:r>
              <a:rPr lang="en-GB" sz="5400" b="1" dirty="0">
                <a:solidFill>
                  <a:schemeClr val="bg1"/>
                </a:solidFill>
                <a:latin typeface="Twinkl Cursive Looped" panose="02000000000000000000" pitchFamily="2" charset="0"/>
              </a:rPr>
              <a:t>Meet the Teacher </a:t>
            </a:r>
            <a:endParaRPr lang="en-GB" sz="6000" dirty="0">
              <a:solidFill>
                <a:schemeClr val="bg1"/>
              </a:solidFill>
              <a:latin typeface="Twinkl Cursive Looped" panose="02000000000000000000" pitchFamily="2" charset="0"/>
            </a:endParaRPr>
          </a:p>
          <a:p>
            <a:pPr algn="ctr"/>
            <a:endParaRPr lang="en-GB" sz="6000" dirty="0">
              <a:latin typeface="Twinkl Cursive Looped" panose="02000000000000000000" pitchFamily="2" charset="0"/>
            </a:endParaRPr>
          </a:p>
          <a:p>
            <a:pPr algn="ctr"/>
            <a:endParaRPr lang="en-GB" sz="6000" dirty="0">
              <a:latin typeface="Twinkl Cursive Looped" panose="02000000000000000000" pitchFamily="2" charset="0"/>
            </a:endParaRPr>
          </a:p>
          <a:p>
            <a:pPr algn="ctr"/>
            <a:r>
              <a:rPr lang="en-GB" sz="5400" dirty="0">
                <a:solidFill>
                  <a:schemeClr val="bg1"/>
                </a:solidFill>
                <a:latin typeface="Twinkl Cursive Looped" panose="02000000000000000000" pitchFamily="2" charset="0"/>
              </a:rPr>
              <a:t>Tuesday 17</a:t>
            </a:r>
            <a:r>
              <a:rPr lang="en-GB" sz="5400" baseline="30000" dirty="0">
                <a:solidFill>
                  <a:schemeClr val="bg1"/>
                </a:solidFill>
                <a:latin typeface="Twinkl Cursive Looped" panose="02000000000000000000" pitchFamily="2" charset="0"/>
              </a:rPr>
              <a:t>th</a:t>
            </a:r>
            <a:r>
              <a:rPr lang="en-GB" sz="5400" dirty="0">
                <a:solidFill>
                  <a:schemeClr val="bg1"/>
                </a:solidFill>
                <a:latin typeface="Twinkl Cursive Looped" panose="02000000000000000000" pitchFamily="2" charset="0"/>
              </a:rPr>
              <a:t> September 2026  </a:t>
            </a:r>
          </a:p>
        </p:txBody>
      </p:sp>
      <p:pic>
        <p:nvPicPr>
          <p:cNvPr id="4" name="Picture 3" descr="blue TIFF logo TRANS"/>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091533" y="133243"/>
            <a:ext cx="1902822" cy="1564105"/>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F71D90A6-1576-1745-5B71-2F9594EF77B1}"/>
              </a:ext>
            </a:extLst>
          </p:cNvPr>
          <p:cNvPicPr>
            <a:picLocks noChangeAspect="1"/>
          </p:cNvPicPr>
          <p:nvPr/>
        </p:nvPicPr>
        <p:blipFill>
          <a:blip r:embed="rId2"/>
          <a:stretch>
            <a:fillRect/>
          </a:stretch>
        </p:blipFill>
        <p:spPr>
          <a:xfrm>
            <a:off x="7093" y="0"/>
            <a:ext cx="12177814" cy="6858000"/>
          </a:xfrm>
          <a:prstGeom prst="rect">
            <a:avLst/>
          </a:prstGeom>
        </p:spPr>
      </p:pic>
      <p:sp>
        <p:nvSpPr>
          <p:cNvPr id="13314" name="Rectangle 2"/>
          <p:cNvSpPr>
            <a:spLocks noChangeArrowheads="1"/>
          </p:cNvSpPr>
          <p:nvPr/>
        </p:nvSpPr>
        <p:spPr bwMode="auto">
          <a:xfrm>
            <a:off x="2971800" y="2264748"/>
            <a:ext cx="5943600" cy="286232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fontAlgn="base">
              <a:lnSpc>
                <a:spcPct val="150000"/>
              </a:lnSpc>
              <a:spcBef>
                <a:spcPct val="0"/>
              </a:spcBef>
              <a:spcAft>
                <a:spcPct val="0"/>
              </a:spcAft>
              <a:buFontTx/>
              <a:buChar char="•"/>
            </a:pPr>
            <a:r>
              <a:rPr lang="en-GB" sz="2400" dirty="0">
                <a:solidFill>
                  <a:schemeClr val="bg1"/>
                </a:solidFill>
                <a:latin typeface="Comic Sans MS" panose="030F0702030302020204" pitchFamily="66" charset="0"/>
                <a:ea typeface="Calibri" pitchFamily="34" charset="0"/>
                <a:cs typeface="Tahoma" pitchFamily="34" charset="0"/>
              </a:rPr>
              <a:t> </a:t>
            </a:r>
            <a:r>
              <a:rPr lang="en-GB" sz="2400" dirty="0">
                <a:solidFill>
                  <a:schemeClr val="bg1"/>
                </a:solidFill>
                <a:latin typeface="Twinkl Cursive Looped" panose="02000000000000000000" pitchFamily="2" charset="0"/>
                <a:ea typeface="Calibri" pitchFamily="34" charset="0"/>
                <a:cs typeface="Tahoma" pitchFamily="34" charset="0"/>
              </a:rPr>
              <a:t>Year 4 team</a:t>
            </a:r>
          </a:p>
          <a:p>
            <a:pPr fontAlgn="base">
              <a:lnSpc>
                <a:spcPct val="150000"/>
              </a:lnSpc>
              <a:spcBef>
                <a:spcPct val="0"/>
              </a:spcBef>
              <a:spcAft>
                <a:spcPct val="0"/>
              </a:spcAft>
              <a:buFontTx/>
              <a:buChar char="•"/>
            </a:pPr>
            <a:r>
              <a:rPr lang="en-GB" sz="2400" dirty="0">
                <a:solidFill>
                  <a:schemeClr val="bg1"/>
                </a:solidFill>
                <a:latin typeface="Twinkl Cursive Looped" panose="02000000000000000000" pitchFamily="2" charset="0"/>
                <a:ea typeface="Calibri" pitchFamily="34" charset="0"/>
                <a:cs typeface="Tahoma" pitchFamily="34" charset="0"/>
              </a:rPr>
              <a:t> School expectations</a:t>
            </a:r>
          </a:p>
          <a:p>
            <a:pPr fontAlgn="base">
              <a:lnSpc>
                <a:spcPct val="150000"/>
              </a:lnSpc>
              <a:spcBef>
                <a:spcPct val="0"/>
              </a:spcBef>
              <a:spcAft>
                <a:spcPct val="0"/>
              </a:spcAft>
              <a:buFontTx/>
              <a:buChar char="•"/>
            </a:pPr>
            <a:r>
              <a:rPr lang="en-GB" sz="2400" dirty="0">
                <a:solidFill>
                  <a:schemeClr val="bg1"/>
                </a:solidFill>
                <a:latin typeface="Twinkl Cursive Looped" panose="02000000000000000000" pitchFamily="2" charset="0"/>
                <a:ea typeface="Calibri" pitchFamily="34" charset="0"/>
                <a:cs typeface="Tahoma" pitchFamily="34" charset="0"/>
              </a:rPr>
              <a:t> Curriculum coverage</a:t>
            </a:r>
            <a:endParaRPr lang="en-GB" sz="2400" dirty="0">
              <a:solidFill>
                <a:schemeClr val="bg1"/>
              </a:solidFill>
              <a:latin typeface="Twinkl Cursive Looped" panose="02000000000000000000" pitchFamily="2" charset="0"/>
            </a:endParaRPr>
          </a:p>
          <a:p>
            <a:pPr fontAlgn="base">
              <a:lnSpc>
                <a:spcPct val="150000"/>
              </a:lnSpc>
              <a:spcBef>
                <a:spcPct val="0"/>
              </a:spcBef>
              <a:spcAft>
                <a:spcPct val="0"/>
              </a:spcAft>
              <a:buFontTx/>
              <a:buChar char="•"/>
            </a:pPr>
            <a:r>
              <a:rPr lang="en-GB" sz="2400" dirty="0">
                <a:solidFill>
                  <a:schemeClr val="bg1"/>
                </a:solidFill>
                <a:latin typeface="Twinkl Cursive Looped" panose="02000000000000000000" pitchFamily="2" charset="0"/>
                <a:ea typeface="Calibri" pitchFamily="34" charset="0"/>
                <a:cs typeface="Tahoma" pitchFamily="34" charset="0"/>
              </a:rPr>
              <a:t> Homework, PE and uniform</a:t>
            </a:r>
            <a:endParaRPr lang="en-GB" sz="2400" dirty="0">
              <a:solidFill>
                <a:schemeClr val="bg1"/>
              </a:solidFill>
              <a:latin typeface="Twinkl Cursive Looped" panose="02000000000000000000" pitchFamily="2" charset="0"/>
              <a:cs typeface="Arial" pitchFamily="34" charset="0"/>
            </a:endParaRPr>
          </a:p>
          <a:p>
            <a:pPr eaLnBrk="0" fontAlgn="base" hangingPunct="0">
              <a:lnSpc>
                <a:spcPct val="150000"/>
              </a:lnSpc>
              <a:spcBef>
                <a:spcPct val="0"/>
              </a:spcBef>
              <a:spcAft>
                <a:spcPct val="0"/>
              </a:spcAft>
              <a:buFontTx/>
              <a:buChar char="•"/>
            </a:pPr>
            <a:r>
              <a:rPr lang="en-GB" sz="2400" dirty="0">
                <a:solidFill>
                  <a:schemeClr val="bg1"/>
                </a:solidFill>
                <a:latin typeface="Twinkl Cursive Looped" panose="02000000000000000000" pitchFamily="2" charset="0"/>
                <a:cs typeface="Tahoma" pitchFamily="34" charset="0"/>
              </a:rPr>
              <a:t>How you can support your child</a:t>
            </a:r>
          </a:p>
        </p:txBody>
      </p:sp>
      <p:sp>
        <p:nvSpPr>
          <p:cNvPr id="3" name="TextBox 2"/>
          <p:cNvSpPr txBox="1"/>
          <p:nvPr/>
        </p:nvSpPr>
        <p:spPr>
          <a:xfrm>
            <a:off x="1905000" y="381001"/>
            <a:ext cx="8570650" cy="584775"/>
          </a:xfrm>
          <a:prstGeom prst="rect">
            <a:avLst/>
          </a:prstGeom>
          <a:noFill/>
        </p:spPr>
        <p:txBody>
          <a:bodyPr wrap="square" rtlCol="0">
            <a:spAutoFit/>
          </a:bodyPr>
          <a:lstStyle/>
          <a:p>
            <a:pPr algn="ctr"/>
            <a:r>
              <a:rPr lang="en-GB" sz="3200" b="1" dirty="0">
                <a:solidFill>
                  <a:schemeClr val="bg1"/>
                </a:solidFill>
                <a:latin typeface="Twinkl Cursive Looped" panose="02000000000000000000" pitchFamily="2" charset="0"/>
              </a:rPr>
              <a:t>What will be covered during this meeting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357B49A2-387E-0FBD-519B-A86844C33E63}"/>
              </a:ext>
            </a:extLst>
          </p:cNvPr>
          <p:cNvPicPr>
            <a:picLocks noChangeAspect="1"/>
          </p:cNvPicPr>
          <p:nvPr/>
        </p:nvPicPr>
        <p:blipFill>
          <a:blip r:embed="rId2"/>
          <a:stretch>
            <a:fillRect/>
          </a:stretch>
        </p:blipFill>
        <p:spPr>
          <a:xfrm>
            <a:off x="7093" y="0"/>
            <a:ext cx="12177814" cy="6858000"/>
          </a:xfrm>
          <a:prstGeom prst="rect">
            <a:avLst/>
          </a:prstGeom>
        </p:spPr>
      </p:pic>
      <p:sp>
        <p:nvSpPr>
          <p:cNvPr id="3" name="TextBox 2"/>
          <p:cNvSpPr txBox="1"/>
          <p:nvPr/>
        </p:nvSpPr>
        <p:spPr>
          <a:xfrm>
            <a:off x="475391" y="2056972"/>
            <a:ext cx="6669996" cy="3416320"/>
          </a:xfrm>
          <a:prstGeom prst="rect">
            <a:avLst/>
          </a:prstGeom>
          <a:noFill/>
        </p:spPr>
        <p:txBody>
          <a:bodyPr wrap="square" rtlCol="0">
            <a:spAutoFit/>
          </a:bodyPr>
          <a:lstStyle/>
          <a:p>
            <a:r>
              <a:rPr lang="en-GB" sz="2400" dirty="0">
                <a:solidFill>
                  <a:schemeClr val="bg1"/>
                </a:solidFill>
                <a:latin typeface="Twinkl Cursive Looped" panose="02000000000000000000" pitchFamily="2" charset="0"/>
              </a:rPr>
              <a:t>Miss Islam– Head of Year 4</a:t>
            </a:r>
          </a:p>
          <a:p>
            <a:r>
              <a:rPr lang="en-GB" sz="2400" dirty="0">
                <a:solidFill>
                  <a:schemeClr val="bg1"/>
                </a:solidFill>
                <a:latin typeface="Twinkl Cursive Looped" panose="02000000000000000000" pitchFamily="2" charset="0"/>
              </a:rPr>
              <a:t>4R – Miss </a:t>
            </a:r>
            <a:r>
              <a:rPr lang="en-GB" sz="2400" dirty="0" err="1">
                <a:solidFill>
                  <a:schemeClr val="bg1"/>
                </a:solidFill>
                <a:latin typeface="Twinkl Cursive Looped" panose="02000000000000000000" pitchFamily="2" charset="0"/>
              </a:rPr>
              <a:t>Rhatigan</a:t>
            </a:r>
            <a:r>
              <a:rPr lang="en-GB" sz="2400" dirty="0">
                <a:solidFill>
                  <a:schemeClr val="bg1"/>
                </a:solidFill>
                <a:latin typeface="Twinkl Cursive Looped" panose="02000000000000000000" pitchFamily="2" charset="0"/>
              </a:rPr>
              <a:t> </a:t>
            </a:r>
          </a:p>
          <a:p>
            <a:r>
              <a:rPr lang="en-GB" sz="2400" dirty="0">
                <a:solidFill>
                  <a:schemeClr val="bg1"/>
                </a:solidFill>
                <a:latin typeface="Twinkl Cursive Looped" panose="02000000000000000000" pitchFamily="2" charset="0"/>
              </a:rPr>
              <a:t>4S – Mrs Sangha</a:t>
            </a:r>
          </a:p>
          <a:p>
            <a:endParaRPr lang="en-GB" sz="2400" dirty="0">
              <a:solidFill>
                <a:schemeClr val="bg1"/>
              </a:solidFill>
              <a:latin typeface="Twinkl Cursive Looped" panose="02000000000000000000" pitchFamily="2" charset="0"/>
            </a:endParaRPr>
          </a:p>
          <a:p>
            <a:r>
              <a:rPr lang="en-GB" sz="2400" dirty="0">
                <a:solidFill>
                  <a:schemeClr val="bg1"/>
                </a:solidFill>
                <a:latin typeface="Twinkl Cursive Looped" panose="02000000000000000000" pitchFamily="2" charset="0"/>
              </a:rPr>
              <a:t>Ms Wright– HLTA</a:t>
            </a:r>
          </a:p>
          <a:p>
            <a:r>
              <a:rPr lang="en-GB" sz="2400" dirty="0">
                <a:solidFill>
                  <a:schemeClr val="bg1"/>
                </a:solidFill>
                <a:latin typeface="Twinkl Cursive Looped" panose="02000000000000000000" pitchFamily="2" charset="0"/>
              </a:rPr>
              <a:t>Ms Said-Teaching Assistant</a:t>
            </a:r>
          </a:p>
          <a:p>
            <a:r>
              <a:rPr lang="en-GB" sz="2400" dirty="0">
                <a:solidFill>
                  <a:schemeClr val="bg1"/>
                </a:solidFill>
                <a:latin typeface="Twinkl Cursive Looped" panose="02000000000000000000" pitchFamily="2" charset="0"/>
              </a:rPr>
              <a:t>Miss Burke- Teaching Assistant</a:t>
            </a:r>
          </a:p>
          <a:p>
            <a:endParaRPr lang="en-GB" sz="2400" dirty="0">
              <a:solidFill>
                <a:schemeClr val="bg1"/>
              </a:solidFill>
              <a:latin typeface="Twinkl Cursive Looped" panose="02000000000000000000" pitchFamily="2" charset="0"/>
            </a:endParaRPr>
          </a:p>
          <a:p>
            <a:endParaRPr lang="en-GB" sz="2400" dirty="0">
              <a:solidFill>
                <a:schemeClr val="bg1"/>
              </a:solidFill>
              <a:latin typeface="Comic Sans MS" panose="030F0702030302020204" pitchFamily="66" charset="0"/>
            </a:endParaRPr>
          </a:p>
        </p:txBody>
      </p:sp>
      <p:sp>
        <p:nvSpPr>
          <p:cNvPr id="4" name="TextBox 3"/>
          <p:cNvSpPr txBox="1"/>
          <p:nvPr/>
        </p:nvSpPr>
        <p:spPr>
          <a:xfrm>
            <a:off x="1715990" y="61269"/>
            <a:ext cx="8077200" cy="584775"/>
          </a:xfrm>
          <a:prstGeom prst="rect">
            <a:avLst/>
          </a:prstGeom>
          <a:noFill/>
        </p:spPr>
        <p:txBody>
          <a:bodyPr wrap="square" rtlCol="0">
            <a:spAutoFit/>
          </a:bodyPr>
          <a:lstStyle/>
          <a:p>
            <a:pPr algn="ctr"/>
            <a:r>
              <a:rPr lang="en-GB" sz="3200" b="1" dirty="0">
                <a:solidFill>
                  <a:schemeClr val="bg1"/>
                </a:solidFill>
                <a:latin typeface="Twinkl Cursive Looped" panose="02000000000000000000" pitchFamily="2" charset="0"/>
              </a:rPr>
              <a:t>Year 4 staff</a:t>
            </a:r>
          </a:p>
        </p:txBody>
      </p:sp>
      <p:sp>
        <p:nvSpPr>
          <p:cNvPr id="5" name="TextBox 4"/>
          <p:cNvSpPr txBox="1"/>
          <p:nvPr/>
        </p:nvSpPr>
        <p:spPr>
          <a:xfrm>
            <a:off x="331303" y="646044"/>
            <a:ext cx="11489635" cy="769441"/>
          </a:xfrm>
          <a:prstGeom prst="rect">
            <a:avLst/>
          </a:prstGeom>
          <a:noFill/>
        </p:spPr>
        <p:txBody>
          <a:bodyPr wrap="square" rtlCol="0">
            <a:spAutoFit/>
          </a:bodyPr>
          <a:lstStyle/>
          <a:p>
            <a:pPr algn="ctr"/>
            <a:r>
              <a:rPr lang="en-GB" sz="2200" dirty="0">
                <a:solidFill>
                  <a:schemeClr val="bg1"/>
                </a:solidFill>
                <a:latin typeface="Twinkl Cursive Looped" panose="02000000000000000000" pitchFamily="2" charset="0"/>
              </a:rPr>
              <a:t>In Year 4, we have highly trained and committed staff whose job it is to make sure that your child receives the best possible education at Minet. </a:t>
            </a:r>
          </a:p>
        </p:txBody>
      </p:sp>
      <p:pic>
        <p:nvPicPr>
          <p:cNvPr id="2050" name="Picture 2" descr="\\server\dstaff$\h.turna\My Pictures\team work1.jpg"/>
          <p:cNvPicPr>
            <a:picLocks noChangeAspect="1" noChangeArrowheads="1"/>
          </p:cNvPicPr>
          <p:nvPr/>
        </p:nvPicPr>
        <p:blipFill>
          <a:blip r:embed="rId3" cstate="print"/>
          <a:srcRect/>
          <a:stretch>
            <a:fillRect/>
          </a:stretch>
        </p:blipFill>
        <p:spPr bwMode="auto">
          <a:xfrm>
            <a:off x="7347493" y="2000260"/>
            <a:ext cx="2852331" cy="2510051"/>
          </a:xfrm>
          <a:prstGeom prst="rect">
            <a:avLst/>
          </a:prstGeom>
          <a:noFill/>
          <a:ln>
            <a:solidFill>
              <a:schemeClr val="tx1"/>
            </a:solid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4747B8F7-0827-692A-1EC4-EACFED696155}"/>
              </a:ext>
            </a:extLst>
          </p:cNvPr>
          <p:cNvPicPr>
            <a:picLocks noChangeAspect="1"/>
          </p:cNvPicPr>
          <p:nvPr/>
        </p:nvPicPr>
        <p:blipFill>
          <a:blip r:embed="rId2"/>
          <a:stretch>
            <a:fillRect/>
          </a:stretch>
        </p:blipFill>
        <p:spPr>
          <a:xfrm>
            <a:off x="7093" y="0"/>
            <a:ext cx="12177814" cy="6858000"/>
          </a:xfrm>
          <a:prstGeom prst="rect">
            <a:avLst/>
          </a:prstGeom>
        </p:spPr>
      </p:pic>
      <p:sp>
        <p:nvSpPr>
          <p:cNvPr id="2" name="Content Placeholder 1"/>
          <p:cNvSpPr>
            <a:spLocks noGrp="1"/>
          </p:cNvSpPr>
          <p:nvPr>
            <p:ph idx="1"/>
          </p:nvPr>
        </p:nvSpPr>
        <p:spPr>
          <a:xfrm>
            <a:off x="728600" y="1795509"/>
            <a:ext cx="9986747" cy="4622383"/>
          </a:xfrm>
        </p:spPr>
        <p:txBody>
          <a:bodyPr>
            <a:normAutofit fontScale="77500" lnSpcReduction="20000"/>
          </a:bodyPr>
          <a:lstStyle/>
          <a:p>
            <a:r>
              <a:rPr lang="en-GB" sz="3600" b="1" dirty="0">
                <a:solidFill>
                  <a:schemeClr val="bg1"/>
                </a:solidFill>
                <a:latin typeface="Twinkl Cursive Looped" panose="02000000000000000000" pitchFamily="2" charset="0"/>
              </a:rPr>
              <a:t>Ms Ryan – Head Teacher</a:t>
            </a:r>
          </a:p>
          <a:p>
            <a:pPr marL="0" indent="0">
              <a:buNone/>
            </a:pPr>
            <a:endParaRPr lang="en-GB" sz="3600" dirty="0">
              <a:solidFill>
                <a:schemeClr val="bg1"/>
              </a:solidFill>
              <a:latin typeface="Twinkl Cursive Looped" panose="02000000000000000000" pitchFamily="2" charset="0"/>
            </a:endParaRPr>
          </a:p>
          <a:p>
            <a:r>
              <a:rPr lang="en-GB" sz="3600" b="1" dirty="0">
                <a:solidFill>
                  <a:schemeClr val="bg1"/>
                </a:solidFill>
                <a:latin typeface="Twinkl Cursive Looped" panose="02000000000000000000" pitchFamily="2" charset="0"/>
              </a:rPr>
              <a:t>Miss Gubbin – Deputy Head Teacher</a:t>
            </a:r>
          </a:p>
          <a:p>
            <a:endParaRPr lang="en-GB" sz="3600" dirty="0">
              <a:solidFill>
                <a:schemeClr val="bg1"/>
              </a:solidFill>
              <a:latin typeface="Twinkl Cursive Looped" panose="02000000000000000000" pitchFamily="2" charset="0"/>
            </a:endParaRPr>
          </a:p>
          <a:p>
            <a:r>
              <a:rPr lang="en-GB" sz="3600" dirty="0">
                <a:solidFill>
                  <a:schemeClr val="bg1"/>
                </a:solidFill>
                <a:latin typeface="Twinkl Cursive Looped" panose="02000000000000000000" pitchFamily="2" charset="0"/>
              </a:rPr>
              <a:t>Mrs Taylor – Assistant Head Teacher (Inclusion &amp; SENDCO)</a:t>
            </a:r>
          </a:p>
          <a:p>
            <a:r>
              <a:rPr lang="en-GB" sz="3600" dirty="0">
                <a:solidFill>
                  <a:schemeClr val="bg1"/>
                </a:solidFill>
                <a:latin typeface="Twinkl Cursive Looped" panose="02000000000000000000" pitchFamily="2" charset="0"/>
              </a:rPr>
              <a:t>Ms. Molloy-Assistant Head Teacher (Teaching and Learning) </a:t>
            </a:r>
          </a:p>
          <a:p>
            <a:r>
              <a:rPr lang="en-GB" sz="3600" dirty="0">
                <a:solidFill>
                  <a:schemeClr val="bg1"/>
                </a:solidFill>
                <a:latin typeface="Twinkl Cursive Looped" panose="02000000000000000000" pitchFamily="2" charset="0"/>
              </a:rPr>
              <a:t>Miss </a:t>
            </a:r>
            <a:r>
              <a:rPr lang="en-GB" sz="3600" dirty="0" err="1">
                <a:solidFill>
                  <a:schemeClr val="bg1"/>
                </a:solidFill>
                <a:latin typeface="Twinkl Cursive Looped" panose="02000000000000000000" pitchFamily="2" charset="0"/>
              </a:rPr>
              <a:t>Elderfield</a:t>
            </a:r>
            <a:r>
              <a:rPr lang="en-GB" sz="3600" dirty="0">
                <a:solidFill>
                  <a:schemeClr val="bg1"/>
                </a:solidFill>
                <a:latin typeface="Twinkl Cursive Looped" panose="02000000000000000000" pitchFamily="2" charset="0"/>
              </a:rPr>
              <a:t> – SENDCO</a:t>
            </a:r>
          </a:p>
          <a:p>
            <a:r>
              <a:rPr lang="en-GB" sz="3600" dirty="0">
                <a:solidFill>
                  <a:schemeClr val="bg1"/>
                </a:solidFill>
                <a:latin typeface="Twinkl Cursive Looped" panose="02000000000000000000" pitchFamily="2" charset="0"/>
              </a:rPr>
              <a:t>Miss Cooper – Head of Behaviour</a:t>
            </a:r>
          </a:p>
          <a:p>
            <a:pPr marL="0" indent="0">
              <a:buNone/>
            </a:pPr>
            <a:r>
              <a:rPr lang="en-GB" dirty="0"/>
              <a:t>                            </a:t>
            </a:r>
          </a:p>
        </p:txBody>
      </p:sp>
      <p:sp>
        <p:nvSpPr>
          <p:cNvPr id="3" name="Title 2"/>
          <p:cNvSpPr>
            <a:spLocks noGrp="1"/>
          </p:cNvSpPr>
          <p:nvPr>
            <p:ph type="title"/>
          </p:nvPr>
        </p:nvSpPr>
        <p:spPr>
          <a:xfrm>
            <a:off x="268576" y="0"/>
            <a:ext cx="8534400" cy="1507067"/>
          </a:xfrm>
        </p:spPr>
        <p:txBody>
          <a:bodyPr/>
          <a:lstStyle/>
          <a:p>
            <a:r>
              <a:rPr lang="en-GB" b="1" dirty="0">
                <a:solidFill>
                  <a:schemeClr val="bg1"/>
                </a:solidFill>
                <a:latin typeface="Twinkl Cursive Looped" panose="02000000000000000000" pitchFamily="2" charset="0"/>
              </a:rPr>
              <a:t>SENIOR Leadership Team</a:t>
            </a:r>
          </a:p>
        </p:txBody>
      </p:sp>
      <p:pic>
        <p:nvPicPr>
          <p:cNvPr id="4" name="Picture 3">
            <a:extLst>
              <a:ext uri="{FF2B5EF4-FFF2-40B4-BE49-F238E27FC236}">
                <a16:creationId xmlns:a16="http://schemas.microsoft.com/office/drawing/2014/main" id="{E70FE464-FCA2-4623-92D7-6DD406940BB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604454" y="949424"/>
            <a:ext cx="1316132" cy="1692170"/>
          </a:xfrm>
          <a:prstGeom prst="rect">
            <a:avLst/>
          </a:prstGeom>
        </p:spPr>
      </p:pic>
      <p:pic>
        <p:nvPicPr>
          <p:cNvPr id="5" name="Picture 4">
            <a:extLst>
              <a:ext uri="{FF2B5EF4-FFF2-40B4-BE49-F238E27FC236}">
                <a16:creationId xmlns:a16="http://schemas.microsoft.com/office/drawing/2014/main" id="{9D77E62B-35C6-4EA5-A48F-619B9D55F65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586105" y="949424"/>
            <a:ext cx="1316132" cy="1692170"/>
          </a:xfrm>
          <a:prstGeom prst="rect">
            <a:avLst/>
          </a:prstGeom>
        </p:spPr>
      </p:pic>
      <p:pic>
        <p:nvPicPr>
          <p:cNvPr id="6" name="Picture 5">
            <a:extLst>
              <a:ext uri="{FF2B5EF4-FFF2-40B4-BE49-F238E27FC236}">
                <a16:creationId xmlns:a16="http://schemas.microsoft.com/office/drawing/2014/main" id="{92E76196-B2BD-4E40-8389-8E7B7FE5798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567756" y="949424"/>
            <a:ext cx="1316132" cy="1692170"/>
          </a:xfrm>
          <a:prstGeom prst="rect">
            <a:avLst/>
          </a:prstGeom>
        </p:spPr>
      </p:pic>
    </p:spTree>
    <p:extLst>
      <p:ext uri="{BB962C8B-B14F-4D97-AF65-F5344CB8AC3E}">
        <p14:creationId xmlns:p14="http://schemas.microsoft.com/office/powerpoint/2010/main" val="97155271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D809B56E-AEEB-D754-2723-C78F15385C53}"/>
              </a:ext>
            </a:extLst>
          </p:cNvPr>
          <p:cNvSpPr/>
          <p:nvPr/>
        </p:nvSpPr>
        <p:spPr>
          <a:xfrm>
            <a:off x="0" y="0"/>
            <a:ext cx="12192000" cy="6858000"/>
          </a:xfrm>
          <a:prstGeom prst="rect">
            <a:avLst/>
          </a:prstGeom>
          <a:solidFill>
            <a:srgbClr val="FFCCFF"/>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p:cNvSpPr>
            <a:spLocks noChangeArrowheads="1"/>
          </p:cNvSpPr>
          <p:nvPr/>
        </p:nvSpPr>
        <p:spPr bwMode="auto">
          <a:xfrm>
            <a:off x="994298" y="389775"/>
            <a:ext cx="9863091" cy="58477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ctr" eaLnBrk="0" fontAlgn="base" hangingPunct="0">
              <a:spcBef>
                <a:spcPct val="0"/>
              </a:spcBef>
              <a:spcAft>
                <a:spcPct val="0"/>
              </a:spcAft>
            </a:pPr>
            <a:r>
              <a:rPr lang="en-GB" sz="3200" b="1" dirty="0">
                <a:solidFill>
                  <a:schemeClr val="bg1"/>
                </a:solidFill>
                <a:latin typeface="Twinkl Cursive Looped" panose="02000000000000000000" pitchFamily="2" charset="0"/>
                <a:ea typeface="Calibri" pitchFamily="34" charset="0"/>
                <a:cs typeface="Tahoma" pitchFamily="34" charset="0"/>
              </a:rPr>
              <a:t>School values, behaviour and expectations</a:t>
            </a:r>
            <a:endParaRPr lang="en-GB" sz="3200" b="1" dirty="0">
              <a:solidFill>
                <a:schemeClr val="bg1"/>
              </a:solidFill>
              <a:latin typeface="Twinkl Cursive Looped" panose="02000000000000000000" pitchFamily="2" charset="0"/>
              <a:cs typeface="Arial" pitchFamily="34" charset="0"/>
            </a:endParaRPr>
          </a:p>
        </p:txBody>
      </p:sp>
      <p:sp>
        <p:nvSpPr>
          <p:cNvPr id="4" name="TextBox 3"/>
          <p:cNvSpPr txBox="1"/>
          <p:nvPr/>
        </p:nvSpPr>
        <p:spPr>
          <a:xfrm>
            <a:off x="294861" y="1205246"/>
            <a:ext cx="11038666" cy="5509200"/>
          </a:xfrm>
          <a:prstGeom prst="rect">
            <a:avLst/>
          </a:prstGeom>
          <a:noFill/>
        </p:spPr>
        <p:txBody>
          <a:bodyPr wrap="square" rtlCol="0">
            <a:spAutoFit/>
          </a:bodyPr>
          <a:lstStyle/>
          <a:p>
            <a:r>
              <a:rPr lang="en-GB" sz="2400" dirty="0">
                <a:solidFill>
                  <a:schemeClr val="bg1"/>
                </a:solidFill>
                <a:latin typeface="Twinkl Cursive Looped" panose="02000000000000000000" pitchFamily="2" charset="0"/>
              </a:rPr>
              <a:t>We teach our pupils about behaviour for learning through the school values – the 6Rs - and all pupils are expected to abide by these:</a:t>
            </a:r>
          </a:p>
          <a:p>
            <a:endParaRPr lang="en-GB" sz="2400" dirty="0">
              <a:solidFill>
                <a:schemeClr val="bg1"/>
              </a:solidFill>
              <a:latin typeface="Twinkl Cursive Looped" panose="02000000000000000000" pitchFamily="2" charset="0"/>
            </a:endParaRPr>
          </a:p>
          <a:p>
            <a:r>
              <a:rPr lang="en-US" sz="2000" b="1" dirty="0">
                <a:solidFill>
                  <a:schemeClr val="bg1"/>
                </a:solidFill>
                <a:latin typeface="Twinkl Cursive Looped" panose="02000000000000000000" pitchFamily="2" charset="0"/>
              </a:rPr>
              <a:t>READY TO LEARN </a:t>
            </a:r>
            <a:r>
              <a:rPr lang="en-US" sz="2000" dirty="0">
                <a:solidFill>
                  <a:schemeClr val="bg1"/>
                </a:solidFill>
                <a:latin typeface="Twinkl Cursive Looped" panose="02000000000000000000" pitchFamily="2" charset="0"/>
              </a:rPr>
              <a:t>- motivation, Curiosity, Self-Confidence</a:t>
            </a:r>
            <a:endParaRPr lang="en-GB" sz="2000" dirty="0">
              <a:solidFill>
                <a:schemeClr val="bg1"/>
              </a:solidFill>
              <a:latin typeface="Twinkl Cursive Looped" panose="02000000000000000000" pitchFamily="2" charset="0"/>
            </a:endParaRPr>
          </a:p>
          <a:p>
            <a:r>
              <a:rPr lang="en-US" sz="2000" dirty="0">
                <a:solidFill>
                  <a:schemeClr val="bg1"/>
                </a:solidFill>
                <a:latin typeface="Twinkl Cursive Looped" panose="02000000000000000000" pitchFamily="2" charset="0"/>
              </a:rPr>
              <a:t> </a:t>
            </a:r>
            <a:endParaRPr lang="en-GB" sz="2000" dirty="0">
              <a:solidFill>
                <a:schemeClr val="bg1"/>
              </a:solidFill>
              <a:latin typeface="Twinkl Cursive Looped" panose="02000000000000000000" pitchFamily="2" charset="0"/>
            </a:endParaRPr>
          </a:p>
          <a:p>
            <a:r>
              <a:rPr lang="en-US" sz="2000" b="1" dirty="0">
                <a:solidFill>
                  <a:schemeClr val="bg1"/>
                </a:solidFill>
                <a:latin typeface="Twinkl Cursive Looped" panose="02000000000000000000" pitchFamily="2" charset="0"/>
              </a:rPr>
              <a:t>RESPONSIBILITY</a:t>
            </a:r>
            <a:r>
              <a:rPr lang="en-US" sz="2000" dirty="0">
                <a:solidFill>
                  <a:schemeClr val="bg1"/>
                </a:solidFill>
                <a:latin typeface="Twinkl Cursive Looped" panose="02000000000000000000" pitchFamily="2" charset="0"/>
              </a:rPr>
              <a:t>- empathy towards other learners, making the best of learning opportunities, self-awareness, calm and sensible</a:t>
            </a:r>
            <a:endParaRPr lang="en-GB" sz="2000" dirty="0">
              <a:solidFill>
                <a:schemeClr val="bg1"/>
              </a:solidFill>
              <a:latin typeface="Twinkl Cursive Looped" panose="02000000000000000000" pitchFamily="2" charset="0"/>
            </a:endParaRPr>
          </a:p>
          <a:p>
            <a:r>
              <a:rPr lang="en-US" sz="2000" dirty="0">
                <a:solidFill>
                  <a:schemeClr val="bg1"/>
                </a:solidFill>
                <a:latin typeface="Twinkl Cursive Looped" panose="02000000000000000000" pitchFamily="2" charset="0"/>
              </a:rPr>
              <a:t> </a:t>
            </a:r>
            <a:endParaRPr lang="en-GB" sz="2000" dirty="0">
              <a:solidFill>
                <a:schemeClr val="bg1"/>
              </a:solidFill>
              <a:latin typeface="Twinkl Cursive Looped" panose="02000000000000000000" pitchFamily="2" charset="0"/>
            </a:endParaRPr>
          </a:p>
          <a:p>
            <a:r>
              <a:rPr lang="en-US" sz="2000" b="1" dirty="0">
                <a:solidFill>
                  <a:schemeClr val="bg1"/>
                </a:solidFill>
                <a:latin typeface="Twinkl Cursive Looped" panose="02000000000000000000" pitchFamily="2" charset="0"/>
              </a:rPr>
              <a:t>REFLECTIVITY</a:t>
            </a:r>
            <a:r>
              <a:rPr lang="en-US" sz="2000" dirty="0">
                <a:solidFill>
                  <a:schemeClr val="bg1"/>
                </a:solidFill>
                <a:latin typeface="Twinkl Cursive Looped" panose="02000000000000000000" pitchFamily="2" charset="0"/>
              </a:rPr>
              <a:t>- looking back and learning, asking questions</a:t>
            </a:r>
            <a:endParaRPr lang="en-GB" sz="2000" dirty="0">
              <a:solidFill>
                <a:schemeClr val="bg1"/>
              </a:solidFill>
              <a:latin typeface="Twinkl Cursive Looped" panose="02000000000000000000" pitchFamily="2" charset="0"/>
            </a:endParaRPr>
          </a:p>
          <a:p>
            <a:r>
              <a:rPr lang="en-US" sz="2000" dirty="0">
                <a:solidFill>
                  <a:schemeClr val="bg1"/>
                </a:solidFill>
                <a:latin typeface="Twinkl Cursive Looped" panose="02000000000000000000" pitchFamily="2" charset="0"/>
              </a:rPr>
              <a:t> </a:t>
            </a:r>
            <a:endParaRPr lang="en-GB" sz="2000" dirty="0">
              <a:solidFill>
                <a:schemeClr val="bg1"/>
              </a:solidFill>
              <a:latin typeface="Twinkl Cursive Looped" panose="02000000000000000000" pitchFamily="2" charset="0"/>
            </a:endParaRPr>
          </a:p>
          <a:p>
            <a:r>
              <a:rPr lang="en-US" sz="2000" b="1" dirty="0">
                <a:solidFill>
                  <a:schemeClr val="bg1"/>
                </a:solidFill>
                <a:latin typeface="Twinkl Cursive Looped" panose="02000000000000000000" pitchFamily="2" charset="0"/>
              </a:rPr>
              <a:t>RESILIENCE</a:t>
            </a:r>
            <a:r>
              <a:rPr lang="en-US" sz="2000" dirty="0">
                <a:solidFill>
                  <a:schemeClr val="bg1"/>
                </a:solidFill>
                <a:latin typeface="Twinkl Cursive Looped" panose="02000000000000000000" pitchFamily="2" charset="0"/>
              </a:rPr>
              <a:t>- keep going, managing distractions, managing our feelings</a:t>
            </a:r>
            <a:endParaRPr lang="en-GB" sz="2000" dirty="0">
              <a:solidFill>
                <a:schemeClr val="bg1"/>
              </a:solidFill>
              <a:latin typeface="Twinkl Cursive Looped" panose="02000000000000000000" pitchFamily="2" charset="0"/>
            </a:endParaRPr>
          </a:p>
          <a:p>
            <a:r>
              <a:rPr lang="en-US" sz="2000" dirty="0">
                <a:solidFill>
                  <a:schemeClr val="bg1"/>
                </a:solidFill>
                <a:latin typeface="Twinkl Cursive Looped" panose="02000000000000000000" pitchFamily="2" charset="0"/>
              </a:rPr>
              <a:t>						</a:t>
            </a:r>
            <a:endParaRPr lang="en-GB" sz="2000" dirty="0">
              <a:solidFill>
                <a:schemeClr val="bg1"/>
              </a:solidFill>
              <a:latin typeface="Twinkl Cursive Looped" panose="02000000000000000000" pitchFamily="2" charset="0"/>
            </a:endParaRPr>
          </a:p>
          <a:p>
            <a:r>
              <a:rPr lang="en-US" sz="2000" b="1" dirty="0">
                <a:solidFill>
                  <a:schemeClr val="bg1"/>
                </a:solidFill>
                <a:latin typeface="Twinkl Cursive Looped" panose="02000000000000000000" pitchFamily="2" charset="0"/>
              </a:rPr>
              <a:t>RESPECT</a:t>
            </a:r>
            <a:r>
              <a:rPr lang="en-US" sz="2000" dirty="0">
                <a:solidFill>
                  <a:schemeClr val="bg1"/>
                </a:solidFill>
                <a:latin typeface="Twinkl Cursive Looped" panose="02000000000000000000" pitchFamily="2" charset="0"/>
              </a:rPr>
              <a:t> - runs through everything we do; respecting yourself, each other and the environment; having good manners and following the class code of conduct.</a:t>
            </a:r>
          </a:p>
          <a:p>
            <a:endParaRPr lang="en-US" sz="2000" dirty="0">
              <a:solidFill>
                <a:schemeClr val="bg1"/>
              </a:solidFill>
              <a:latin typeface="Twinkl Cursive Looped" panose="02000000000000000000" pitchFamily="2" charset="0"/>
            </a:endParaRPr>
          </a:p>
          <a:p>
            <a:r>
              <a:rPr lang="en-US" sz="2000" b="1" dirty="0">
                <a:solidFill>
                  <a:schemeClr val="bg1"/>
                </a:solidFill>
                <a:latin typeface="Twinkl Cursive Looped" panose="02000000000000000000" pitchFamily="2" charset="0"/>
              </a:rPr>
              <a:t>REMARKABLE – </a:t>
            </a:r>
            <a:r>
              <a:rPr lang="en-US" sz="2000" dirty="0">
                <a:solidFill>
                  <a:schemeClr val="bg1"/>
                </a:solidFill>
                <a:latin typeface="Twinkl Cursive Looped" panose="02000000000000000000" pitchFamily="2" charset="0"/>
              </a:rPr>
              <a:t>making the extra effort in classwork, homework, dressing smartly in uniform, being an incredible friend in school, going above and beyond in everything they do.</a:t>
            </a:r>
            <a:endParaRPr lang="en-GB" sz="2000" dirty="0">
              <a:solidFill>
                <a:schemeClr val="bg1"/>
              </a:solidFill>
              <a:latin typeface="Twinkl Cursive Looped" panose="02000000000000000000" pitchFamily="2" charset="0"/>
            </a:endParaRPr>
          </a:p>
        </p:txBody>
      </p:sp>
      <p:pic>
        <p:nvPicPr>
          <p:cNvPr id="5" name="Picture 2"/>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32412" t="20099" r="33796" b="26621"/>
          <a:stretch/>
        </p:blipFill>
        <p:spPr bwMode="auto">
          <a:xfrm>
            <a:off x="10019604" y="3429000"/>
            <a:ext cx="1675569" cy="148535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to="" calcmode="lin" valueType="num">
                                      <p:cBhvr>
                                        <p:cTn id="7" dur="1" fill="hold"/>
                                        <p:tgtEl>
                                          <p:spTgt spid="4"/>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4F38EE4-2809-5CCA-E2D2-B90A747C92DF}"/>
              </a:ext>
            </a:extLst>
          </p:cNvPr>
          <p:cNvSpPr/>
          <p:nvPr/>
        </p:nvSpPr>
        <p:spPr>
          <a:xfrm>
            <a:off x="0" y="0"/>
            <a:ext cx="12192000" cy="6858000"/>
          </a:xfrm>
          <a:prstGeom prst="rect">
            <a:avLst/>
          </a:prstGeom>
          <a:solidFill>
            <a:srgbClr val="FFCCFF"/>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itle 1">
            <a:extLst>
              <a:ext uri="{FF2B5EF4-FFF2-40B4-BE49-F238E27FC236}">
                <a16:creationId xmlns:a16="http://schemas.microsoft.com/office/drawing/2014/main" id="{75815237-A96B-4033-9333-A28737C3AD18}"/>
              </a:ext>
            </a:extLst>
          </p:cNvPr>
          <p:cNvSpPr txBox="1">
            <a:spLocks/>
          </p:cNvSpPr>
          <p:nvPr/>
        </p:nvSpPr>
        <p:spPr>
          <a:xfrm>
            <a:off x="1524000" y="306574"/>
            <a:ext cx="9224682" cy="694345"/>
          </a:xfrm>
          <a:prstGeom prst="rect">
            <a:avLst/>
          </a:prstGeom>
          <a:noFill/>
          <a:ln>
            <a:noFill/>
          </a:ln>
          <a:effectLst/>
        </p:spPr>
        <p:txBody>
          <a:bodyPr vert="horz" lIns="68580" tIns="34290" rIns="68580" bIns="34290" rtlCol="0" anchor="ct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sz="3200" b="1" u="sng" dirty="0">
                <a:solidFill>
                  <a:schemeClr val="bg1"/>
                </a:solidFill>
                <a:latin typeface="Twinkl Cursive Looped" panose="02000000000000000000" pitchFamily="2" charset="0"/>
              </a:rPr>
              <a:t>Leaf Stamp</a:t>
            </a:r>
            <a:endParaRPr lang="en-GB" sz="3000" b="1" u="sng" dirty="0">
              <a:solidFill>
                <a:schemeClr val="bg1"/>
              </a:solidFill>
              <a:latin typeface="Twinkl Cursive Looped" panose="02000000000000000000" pitchFamily="2" charset="0"/>
            </a:endParaRPr>
          </a:p>
        </p:txBody>
      </p:sp>
      <p:sp>
        <p:nvSpPr>
          <p:cNvPr id="9" name="Rectangle 8">
            <a:extLst>
              <a:ext uri="{FF2B5EF4-FFF2-40B4-BE49-F238E27FC236}">
                <a16:creationId xmlns:a16="http://schemas.microsoft.com/office/drawing/2014/main" id="{09097E9F-E3E9-4997-A760-60D86131321E}"/>
              </a:ext>
            </a:extLst>
          </p:cNvPr>
          <p:cNvSpPr/>
          <p:nvPr/>
        </p:nvSpPr>
        <p:spPr>
          <a:xfrm>
            <a:off x="618260" y="2050984"/>
            <a:ext cx="2799643" cy="2862322"/>
          </a:xfrm>
          <a:prstGeom prst="rect">
            <a:avLst/>
          </a:prstGeom>
        </p:spPr>
        <p:txBody>
          <a:bodyPr wrap="square">
            <a:spAutoFit/>
          </a:bodyPr>
          <a:lstStyle/>
          <a:p>
            <a:r>
              <a:rPr lang="en-GB" sz="2000" dirty="0">
                <a:solidFill>
                  <a:schemeClr val="bg1"/>
                </a:solidFill>
                <a:latin typeface="Twinkl Cursive Looped" panose="02000000000000000000" pitchFamily="2" charset="0"/>
              </a:rPr>
              <a:t>Your child will get their own ‘leaf stamp’. </a:t>
            </a:r>
          </a:p>
          <a:p>
            <a:endParaRPr lang="en-GB" sz="2000" dirty="0">
              <a:solidFill>
                <a:schemeClr val="bg1"/>
              </a:solidFill>
              <a:latin typeface="Twinkl Cursive Looped" panose="02000000000000000000" pitchFamily="2" charset="0"/>
            </a:endParaRPr>
          </a:p>
          <a:p>
            <a:r>
              <a:rPr lang="en-GB" sz="2000" dirty="0">
                <a:solidFill>
                  <a:schemeClr val="bg1"/>
                </a:solidFill>
                <a:latin typeface="Twinkl Cursive Looped" panose="02000000000000000000" pitchFamily="2" charset="0"/>
              </a:rPr>
              <a:t>Throughout the year you can add their leaves which they will be able to show in assembly on the last day of school.</a:t>
            </a:r>
          </a:p>
        </p:txBody>
      </p:sp>
      <p:pic>
        <p:nvPicPr>
          <p:cNvPr id="5" name="Picture 4">
            <a:extLst>
              <a:ext uri="{FF2B5EF4-FFF2-40B4-BE49-F238E27FC236}">
                <a16:creationId xmlns:a16="http://schemas.microsoft.com/office/drawing/2014/main" id="{79B74688-F283-413F-A943-3BEB0765FFD1}"/>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8899" r="5931"/>
          <a:stretch/>
        </p:blipFill>
        <p:spPr>
          <a:xfrm rot="5400000">
            <a:off x="3191953" y="1542183"/>
            <a:ext cx="5338615" cy="4701167"/>
          </a:xfrm>
          <a:prstGeom prst="rect">
            <a:avLst/>
          </a:prstGeom>
        </p:spPr>
      </p:pic>
      <p:pic>
        <p:nvPicPr>
          <p:cNvPr id="6" name="Picture 5">
            <a:extLst>
              <a:ext uri="{FF2B5EF4-FFF2-40B4-BE49-F238E27FC236}">
                <a16:creationId xmlns:a16="http://schemas.microsoft.com/office/drawing/2014/main" id="{79EE1D5C-0C0A-4B93-AC09-D602FE9D899E}"/>
              </a:ext>
            </a:extLst>
          </p:cNvPr>
          <p:cNvPicPr>
            <a:picLocks noChangeAspect="1"/>
          </p:cNvPicPr>
          <p:nvPr/>
        </p:nvPicPr>
        <p:blipFill rotWithShape="1">
          <a:blip r:embed="rId4" cstate="print">
            <a:duotone>
              <a:prstClr val="black"/>
              <a:schemeClr val="accent1">
                <a:tint val="45000"/>
                <a:satMod val="400000"/>
              </a:schemeClr>
            </a:duotone>
            <a:extLst>
              <a:ext uri="{28A0092B-C50C-407E-A947-70E740481C1C}">
                <a14:useLocalDpi xmlns:a14="http://schemas.microsoft.com/office/drawing/2010/main" val="0"/>
              </a:ext>
            </a:extLst>
          </a:blip>
          <a:srcRect l="4470" t="5200" r="4470" b="9400"/>
          <a:stretch/>
        </p:blipFill>
        <p:spPr>
          <a:xfrm rot="5400000">
            <a:off x="7309979" y="2022728"/>
            <a:ext cx="5317318" cy="3740079"/>
          </a:xfrm>
          <a:prstGeom prst="rect">
            <a:avLst/>
          </a:prstGeom>
        </p:spPr>
      </p:pic>
    </p:spTree>
    <p:extLst>
      <p:ext uri="{BB962C8B-B14F-4D97-AF65-F5344CB8AC3E}">
        <p14:creationId xmlns:p14="http://schemas.microsoft.com/office/powerpoint/2010/main" val="274973110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F00B5B0-0966-06FB-92C1-0BF7BF78EC54}"/>
              </a:ext>
            </a:extLst>
          </p:cNvPr>
          <p:cNvSpPr/>
          <p:nvPr/>
        </p:nvSpPr>
        <p:spPr>
          <a:xfrm>
            <a:off x="0" y="0"/>
            <a:ext cx="12192000" cy="6858000"/>
          </a:xfrm>
          <a:prstGeom prst="rect">
            <a:avLst/>
          </a:prstGeom>
          <a:solidFill>
            <a:srgbClr val="FFCCFF"/>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Rectangle 2"/>
          <p:cNvSpPr>
            <a:spLocks noChangeArrowheads="1"/>
          </p:cNvSpPr>
          <p:nvPr/>
        </p:nvSpPr>
        <p:spPr bwMode="auto">
          <a:xfrm>
            <a:off x="1981200" y="366357"/>
            <a:ext cx="8229600" cy="58477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ctr" defTabSz="914400" eaLnBrk="0" fontAlgn="base" hangingPunct="0">
              <a:spcBef>
                <a:spcPct val="0"/>
              </a:spcBef>
              <a:spcAft>
                <a:spcPct val="0"/>
              </a:spcAft>
            </a:pPr>
            <a:r>
              <a:rPr lang="en-GB" sz="3200" b="1" dirty="0">
                <a:solidFill>
                  <a:schemeClr val="bg1"/>
                </a:solidFill>
                <a:latin typeface="Twinkl Cursive Looped" panose="02000000000000000000" pitchFamily="2" charset="0"/>
                <a:ea typeface="Calibri" pitchFamily="34" charset="0"/>
                <a:cs typeface="Tahoma" pitchFamily="34" charset="0"/>
              </a:rPr>
              <a:t>School values, behaviour and expectations</a:t>
            </a:r>
            <a:endParaRPr lang="en-GB" sz="3200" b="1" dirty="0">
              <a:solidFill>
                <a:schemeClr val="bg1"/>
              </a:solidFill>
              <a:latin typeface="Twinkl Cursive Looped" panose="02000000000000000000" pitchFamily="2" charset="0"/>
              <a:cs typeface="Arial" pitchFamily="34" charset="0"/>
            </a:endParaRPr>
          </a:p>
        </p:txBody>
      </p:sp>
      <p:sp>
        <p:nvSpPr>
          <p:cNvPr id="4" name="TextBox 3"/>
          <p:cNvSpPr txBox="1"/>
          <p:nvPr/>
        </p:nvSpPr>
        <p:spPr>
          <a:xfrm>
            <a:off x="427608" y="1424867"/>
            <a:ext cx="8077200" cy="4247317"/>
          </a:xfrm>
          <a:prstGeom prst="rect">
            <a:avLst/>
          </a:prstGeom>
          <a:noFill/>
        </p:spPr>
        <p:txBody>
          <a:bodyPr wrap="square" rtlCol="0">
            <a:spAutoFit/>
          </a:bodyPr>
          <a:lstStyle/>
          <a:p>
            <a:r>
              <a:rPr lang="en-GB" sz="2400" b="1" dirty="0">
                <a:solidFill>
                  <a:schemeClr val="bg1"/>
                </a:solidFill>
                <a:latin typeface="Twinkl Cursive Looped" panose="02000000000000000000" pitchFamily="2" charset="0"/>
              </a:rPr>
              <a:t>At </a:t>
            </a:r>
            <a:r>
              <a:rPr lang="en-GB" sz="2400" b="1" dirty="0" err="1">
                <a:solidFill>
                  <a:schemeClr val="bg1"/>
                </a:solidFill>
                <a:latin typeface="Twinkl Cursive Looped" panose="02000000000000000000" pitchFamily="2" charset="0"/>
              </a:rPr>
              <a:t>Minet</a:t>
            </a:r>
            <a:r>
              <a:rPr lang="en-GB" sz="2400" b="1" dirty="0">
                <a:solidFill>
                  <a:schemeClr val="bg1"/>
                </a:solidFill>
                <a:latin typeface="Twinkl Cursive Looped" panose="02000000000000000000" pitchFamily="2" charset="0"/>
              </a:rPr>
              <a:t> we expect all our pupils to:</a:t>
            </a:r>
          </a:p>
          <a:p>
            <a:r>
              <a:rPr lang="en-GB" sz="2400" b="1" dirty="0">
                <a:solidFill>
                  <a:schemeClr val="bg1"/>
                </a:solidFill>
                <a:latin typeface="Twinkl Cursive Looped" panose="02000000000000000000" pitchFamily="2" charset="0"/>
              </a:rPr>
              <a:t> </a:t>
            </a:r>
          </a:p>
          <a:p>
            <a:pPr>
              <a:buFont typeface="Arial" pitchFamily="34" charset="0"/>
              <a:buChar char="•"/>
            </a:pPr>
            <a:r>
              <a:rPr lang="en-GB" sz="2400" dirty="0">
                <a:solidFill>
                  <a:schemeClr val="bg1"/>
                </a:solidFill>
                <a:latin typeface="Twinkl Cursive Looped" panose="02000000000000000000" pitchFamily="2" charset="0"/>
              </a:rPr>
              <a:t> </a:t>
            </a:r>
            <a:r>
              <a:rPr lang="en-GB" sz="2200" dirty="0">
                <a:solidFill>
                  <a:schemeClr val="bg1"/>
                </a:solidFill>
                <a:latin typeface="Twinkl Cursive Looped" panose="02000000000000000000" pitchFamily="2" charset="0"/>
              </a:rPr>
              <a:t>Behave in accordance with the school’s behaviour policy and be courteous towards others</a:t>
            </a:r>
          </a:p>
          <a:p>
            <a:pPr>
              <a:buFont typeface="Arial" pitchFamily="34" charset="0"/>
              <a:buChar char="•"/>
            </a:pPr>
            <a:endParaRPr lang="en-GB" sz="2200" dirty="0">
              <a:solidFill>
                <a:schemeClr val="bg1"/>
              </a:solidFill>
              <a:latin typeface="Twinkl Cursive Looped" panose="02000000000000000000" pitchFamily="2" charset="0"/>
            </a:endParaRPr>
          </a:p>
          <a:p>
            <a:pPr>
              <a:buFont typeface="Arial" pitchFamily="34" charset="0"/>
              <a:buChar char="•"/>
            </a:pPr>
            <a:r>
              <a:rPr lang="en-GB" sz="2200" dirty="0">
                <a:solidFill>
                  <a:schemeClr val="bg1"/>
                </a:solidFill>
                <a:latin typeface="Twinkl Cursive Looped" panose="02000000000000000000" pitchFamily="2" charset="0"/>
              </a:rPr>
              <a:t> Arrive in school on time each day – 8.45am</a:t>
            </a:r>
          </a:p>
          <a:p>
            <a:pPr>
              <a:buFont typeface="Arial" pitchFamily="34" charset="0"/>
              <a:buChar char="•"/>
            </a:pPr>
            <a:endParaRPr lang="en-GB" sz="2200" dirty="0">
              <a:solidFill>
                <a:schemeClr val="bg1"/>
              </a:solidFill>
              <a:latin typeface="Twinkl Cursive Looped" panose="02000000000000000000" pitchFamily="2" charset="0"/>
            </a:endParaRPr>
          </a:p>
          <a:p>
            <a:pPr>
              <a:buFont typeface="Arial" pitchFamily="34" charset="0"/>
              <a:buChar char="•"/>
            </a:pPr>
            <a:r>
              <a:rPr lang="en-GB" sz="2200" dirty="0">
                <a:solidFill>
                  <a:schemeClr val="bg1"/>
                </a:solidFill>
                <a:latin typeface="Twinkl Cursive Looped" panose="02000000000000000000" pitchFamily="2" charset="0"/>
              </a:rPr>
              <a:t> Dress in smart full school uniform and PE kit</a:t>
            </a:r>
          </a:p>
          <a:p>
            <a:pPr>
              <a:buFont typeface="Arial" pitchFamily="34" charset="0"/>
              <a:buChar char="•"/>
            </a:pPr>
            <a:endParaRPr lang="en-GB" sz="2200" dirty="0">
              <a:solidFill>
                <a:schemeClr val="bg1"/>
              </a:solidFill>
              <a:latin typeface="Twinkl Cursive Looped" panose="02000000000000000000" pitchFamily="2" charset="0"/>
            </a:endParaRPr>
          </a:p>
          <a:p>
            <a:pPr>
              <a:buFont typeface="Arial" pitchFamily="34" charset="0"/>
              <a:buChar char="•"/>
            </a:pPr>
            <a:r>
              <a:rPr lang="en-GB" sz="2200" dirty="0">
                <a:solidFill>
                  <a:schemeClr val="bg1"/>
                </a:solidFill>
                <a:latin typeface="Twinkl Cursive Looped" panose="02000000000000000000" pitchFamily="2" charset="0"/>
              </a:rPr>
              <a:t> Work hard and do their best in all lessons</a:t>
            </a:r>
          </a:p>
          <a:p>
            <a:pPr>
              <a:buFont typeface="Arial" pitchFamily="34" charset="0"/>
              <a:buChar char="•"/>
            </a:pPr>
            <a:endParaRPr lang="en-GB" sz="2200" dirty="0">
              <a:solidFill>
                <a:schemeClr val="bg1"/>
              </a:solidFill>
              <a:latin typeface="Twinkl Cursive Looped" panose="02000000000000000000" pitchFamily="2" charset="0"/>
            </a:endParaRPr>
          </a:p>
          <a:p>
            <a:pPr>
              <a:buFont typeface="Arial" pitchFamily="34" charset="0"/>
              <a:buChar char="•"/>
            </a:pPr>
            <a:r>
              <a:rPr lang="en-GB" sz="2200" dirty="0">
                <a:solidFill>
                  <a:schemeClr val="bg1"/>
                </a:solidFill>
                <a:latin typeface="Twinkl Cursive Looped" panose="02000000000000000000" pitchFamily="2" charset="0"/>
              </a:rPr>
              <a:t> Complete homework to a good quality and hand it in on time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to="" calcmode="lin" valueType="num">
                                      <p:cBhvr>
                                        <p:cTn id="7" dur="1" fill="hold"/>
                                        <p:tgtEl>
                                          <p:spTgt spid="4"/>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3E373ED0-F09E-E1B4-1D42-1BD29270A9C3}"/>
              </a:ext>
            </a:extLst>
          </p:cNvPr>
          <p:cNvSpPr/>
          <p:nvPr/>
        </p:nvSpPr>
        <p:spPr>
          <a:xfrm>
            <a:off x="0" y="0"/>
            <a:ext cx="12192000" cy="6858000"/>
          </a:xfrm>
          <a:prstGeom prst="rect">
            <a:avLst/>
          </a:prstGeom>
          <a:solidFill>
            <a:srgbClr val="FFFFCC"/>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35CCFDC1-8C52-CD1E-B801-C3AE6777000D}"/>
              </a:ext>
            </a:extLst>
          </p:cNvPr>
          <p:cNvSpPr/>
          <p:nvPr/>
        </p:nvSpPr>
        <p:spPr>
          <a:xfrm>
            <a:off x="0" y="0"/>
            <a:ext cx="12344400" cy="7010400"/>
          </a:xfrm>
          <a:prstGeom prst="rect">
            <a:avLst/>
          </a:prstGeom>
          <a:solidFill>
            <a:srgbClr val="99CCFF"/>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p:cNvSpPr>
            <a:spLocks noChangeArrowheads="1"/>
          </p:cNvSpPr>
          <p:nvPr/>
        </p:nvSpPr>
        <p:spPr bwMode="auto">
          <a:xfrm>
            <a:off x="1981200" y="228601"/>
            <a:ext cx="8229600" cy="58477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ctr" defTabSz="914400" eaLnBrk="0" fontAlgn="base" hangingPunct="0">
              <a:spcBef>
                <a:spcPct val="0"/>
              </a:spcBef>
              <a:spcAft>
                <a:spcPct val="0"/>
              </a:spcAft>
            </a:pPr>
            <a:r>
              <a:rPr lang="en-GB" sz="3200" b="1" dirty="0">
                <a:solidFill>
                  <a:schemeClr val="bg1"/>
                </a:solidFill>
                <a:latin typeface="Twinkl Cursive Looped" panose="02000000000000000000" pitchFamily="2" charset="0"/>
                <a:ea typeface="Calibri" pitchFamily="34" charset="0"/>
                <a:cs typeface="Tahoma" pitchFamily="34" charset="0"/>
              </a:rPr>
              <a:t>School values, behaviour and expectations</a:t>
            </a:r>
            <a:endParaRPr lang="en-GB" sz="3200" b="1" dirty="0">
              <a:solidFill>
                <a:schemeClr val="bg1"/>
              </a:solidFill>
              <a:latin typeface="Twinkl Cursive Looped" panose="02000000000000000000" pitchFamily="2" charset="0"/>
              <a:cs typeface="Arial" pitchFamily="34" charset="0"/>
            </a:endParaRPr>
          </a:p>
        </p:txBody>
      </p:sp>
      <p:sp>
        <p:nvSpPr>
          <p:cNvPr id="4" name="TextBox 3"/>
          <p:cNvSpPr txBox="1"/>
          <p:nvPr/>
        </p:nvSpPr>
        <p:spPr>
          <a:xfrm>
            <a:off x="480060" y="813375"/>
            <a:ext cx="11178540" cy="3046988"/>
          </a:xfrm>
          <a:prstGeom prst="rect">
            <a:avLst/>
          </a:prstGeom>
          <a:noFill/>
        </p:spPr>
        <p:txBody>
          <a:bodyPr wrap="square" rtlCol="0">
            <a:spAutoFit/>
          </a:bodyPr>
          <a:lstStyle/>
          <a:p>
            <a:r>
              <a:rPr lang="en-GB" sz="2400" dirty="0">
                <a:solidFill>
                  <a:schemeClr val="bg1"/>
                </a:solidFill>
                <a:latin typeface="Twinkl Cursive Looped" panose="02000000000000000000" pitchFamily="2" charset="0"/>
              </a:rPr>
              <a:t>Rewards and sanctions </a:t>
            </a:r>
          </a:p>
          <a:p>
            <a:r>
              <a:rPr lang="en-GB" sz="2400" dirty="0">
                <a:solidFill>
                  <a:schemeClr val="bg1"/>
                </a:solidFill>
                <a:latin typeface="Twinkl Cursive Looped" panose="02000000000000000000" pitchFamily="2" charset="0"/>
              </a:rPr>
              <a:t>All pupils learn differently and at </a:t>
            </a:r>
            <a:r>
              <a:rPr lang="en-GB" sz="2400" dirty="0" err="1">
                <a:solidFill>
                  <a:schemeClr val="bg1"/>
                </a:solidFill>
                <a:latin typeface="Twinkl Cursive Looped" panose="02000000000000000000" pitchFamily="2" charset="0"/>
              </a:rPr>
              <a:t>Minet</a:t>
            </a:r>
            <a:r>
              <a:rPr lang="en-GB" sz="2400" dirty="0">
                <a:solidFill>
                  <a:schemeClr val="bg1"/>
                </a:solidFill>
                <a:latin typeface="Twinkl Cursive Looped" panose="02000000000000000000" pitchFamily="2" charset="0"/>
              </a:rPr>
              <a:t> we recognise each individual’s efforts and achievements and reward these in various ways:</a:t>
            </a:r>
          </a:p>
          <a:p>
            <a:endParaRPr lang="en-GB" sz="2400" dirty="0">
              <a:solidFill>
                <a:schemeClr val="bg1"/>
              </a:solidFill>
              <a:latin typeface="Twinkl Cursive Looped" panose="02000000000000000000" pitchFamily="2" charset="0"/>
            </a:endParaRPr>
          </a:p>
          <a:p>
            <a:pPr marL="342900" indent="-342900">
              <a:buFont typeface="Arial" panose="020B0604020202020204" pitchFamily="34" charset="0"/>
              <a:buChar char="•"/>
            </a:pPr>
            <a:r>
              <a:rPr lang="en-GB" sz="2400" dirty="0">
                <a:solidFill>
                  <a:schemeClr val="bg1"/>
                </a:solidFill>
                <a:latin typeface="Twinkl Cursive Looped" panose="02000000000000000000" pitchFamily="2" charset="0"/>
              </a:rPr>
              <a:t>Verbal praise for their hard work and good behaviour</a:t>
            </a:r>
          </a:p>
          <a:p>
            <a:pPr marL="342900" indent="-342900">
              <a:buFont typeface="Arial" panose="020B0604020202020204" pitchFamily="34" charset="0"/>
              <a:buChar char="•"/>
            </a:pPr>
            <a:r>
              <a:rPr lang="en-GB" sz="2400" dirty="0">
                <a:solidFill>
                  <a:schemeClr val="bg1"/>
                </a:solidFill>
                <a:latin typeface="Twinkl Cursive Looped" panose="02000000000000000000" pitchFamily="2" charset="0"/>
              </a:rPr>
              <a:t>Weekly celebration assembly certificates, pen licences and leaves</a:t>
            </a:r>
          </a:p>
          <a:p>
            <a:pPr marL="342900" indent="-342900">
              <a:buFont typeface="Arial" panose="020B0604020202020204" pitchFamily="34" charset="0"/>
              <a:buChar char="•"/>
            </a:pPr>
            <a:r>
              <a:rPr lang="en-GB" sz="2400" dirty="0">
                <a:solidFill>
                  <a:schemeClr val="bg1"/>
                </a:solidFill>
                <a:latin typeface="Twinkl Cursive Looped" panose="02000000000000000000" pitchFamily="2" charset="0"/>
              </a:rPr>
              <a:t>Termly attendance certificates</a:t>
            </a:r>
          </a:p>
          <a:p>
            <a:pPr marL="342900" indent="-342900">
              <a:buFont typeface="Arial" panose="020B0604020202020204" pitchFamily="34" charset="0"/>
              <a:buChar char="•"/>
            </a:pPr>
            <a:r>
              <a:rPr lang="en-GB" sz="2400" dirty="0">
                <a:solidFill>
                  <a:schemeClr val="bg1"/>
                </a:solidFill>
                <a:latin typeface="Twinkl Cursive Looped" panose="02000000000000000000" pitchFamily="2" charset="0"/>
              </a:rPr>
              <a:t>House points</a:t>
            </a:r>
          </a:p>
        </p:txBody>
      </p:sp>
      <p:sp>
        <p:nvSpPr>
          <p:cNvPr id="5" name="TextBox 4"/>
          <p:cNvSpPr txBox="1"/>
          <p:nvPr/>
        </p:nvSpPr>
        <p:spPr>
          <a:xfrm>
            <a:off x="533400" y="3429000"/>
            <a:ext cx="11430000" cy="3046988"/>
          </a:xfrm>
          <a:prstGeom prst="rect">
            <a:avLst/>
          </a:prstGeom>
          <a:noFill/>
        </p:spPr>
        <p:txBody>
          <a:bodyPr wrap="square" rtlCol="0">
            <a:spAutoFit/>
          </a:bodyPr>
          <a:lstStyle/>
          <a:p>
            <a:endParaRPr lang="en-GB" sz="2400" dirty="0">
              <a:solidFill>
                <a:schemeClr val="bg1"/>
              </a:solidFill>
              <a:latin typeface="Comic Sans MS" panose="030F0702030302020204" pitchFamily="66" charset="0"/>
            </a:endParaRPr>
          </a:p>
          <a:p>
            <a:endParaRPr lang="en-GB" sz="2400" dirty="0">
              <a:solidFill>
                <a:schemeClr val="bg1"/>
              </a:solidFill>
              <a:latin typeface="Comic Sans MS" panose="030F0702030302020204" pitchFamily="66" charset="0"/>
            </a:endParaRPr>
          </a:p>
          <a:p>
            <a:r>
              <a:rPr lang="en-GB" sz="2400" dirty="0">
                <a:solidFill>
                  <a:schemeClr val="bg1"/>
                </a:solidFill>
                <a:latin typeface="Comic Sans MS" panose="030F0702030302020204" pitchFamily="66" charset="0"/>
              </a:rPr>
              <a:t>If you wish to discuss an incident or your child’s behaviour in general, your first port of call is always the class teacher.</a:t>
            </a:r>
          </a:p>
          <a:p>
            <a:endParaRPr lang="en-GB" sz="2400" dirty="0">
              <a:solidFill>
                <a:schemeClr val="bg1"/>
              </a:solidFill>
              <a:latin typeface="Comic Sans MS" panose="030F0702030302020204" pitchFamily="66" charset="0"/>
            </a:endParaRPr>
          </a:p>
          <a:p>
            <a:pPr marL="342900" indent="-342900">
              <a:buAutoNum type="arabicPeriod"/>
            </a:pPr>
            <a:r>
              <a:rPr lang="en-GB" sz="2400" b="1" dirty="0">
                <a:solidFill>
                  <a:schemeClr val="bg1"/>
                </a:solidFill>
                <a:latin typeface="Comic Sans MS" panose="030F0702030302020204" pitchFamily="66" charset="0"/>
              </a:rPr>
              <a:t>Year Leader </a:t>
            </a:r>
            <a:r>
              <a:rPr lang="en-GB" sz="2400" dirty="0">
                <a:solidFill>
                  <a:schemeClr val="bg1"/>
                </a:solidFill>
                <a:latin typeface="Comic Sans MS" panose="030F0702030302020204" pitchFamily="66" charset="0"/>
              </a:rPr>
              <a:t>– Miss Islam</a:t>
            </a:r>
          </a:p>
          <a:p>
            <a:pPr marL="342900" indent="-342900">
              <a:buAutoNum type="arabicPeriod"/>
            </a:pPr>
            <a:r>
              <a:rPr lang="en-GB" sz="2400" b="1" dirty="0">
                <a:solidFill>
                  <a:schemeClr val="bg1"/>
                </a:solidFill>
                <a:latin typeface="Comic Sans MS" panose="030F0702030302020204" pitchFamily="66" charset="0"/>
              </a:rPr>
              <a:t>Assistant Headteachers </a:t>
            </a:r>
            <a:r>
              <a:rPr lang="en-GB" sz="2400" dirty="0">
                <a:solidFill>
                  <a:schemeClr val="bg1"/>
                </a:solidFill>
                <a:latin typeface="Comic Sans MS" panose="030F0702030302020204" pitchFamily="66" charset="0"/>
              </a:rPr>
              <a:t>– Mrs Taylor &amp; Miss Molloy</a:t>
            </a:r>
          </a:p>
          <a:p>
            <a:pPr marL="342900" indent="-342900">
              <a:buAutoNum type="arabicPeriod"/>
            </a:pPr>
            <a:r>
              <a:rPr lang="en-GB" sz="2400" b="1" dirty="0">
                <a:solidFill>
                  <a:schemeClr val="bg1"/>
                </a:solidFill>
                <a:latin typeface="Comic Sans MS" panose="030F0702030302020204" pitchFamily="66" charset="0"/>
              </a:rPr>
              <a:t>Headteacher</a:t>
            </a:r>
            <a:r>
              <a:rPr lang="en-GB" sz="2400" dirty="0">
                <a:solidFill>
                  <a:schemeClr val="bg1"/>
                </a:solidFill>
                <a:latin typeface="Comic Sans MS" panose="030F0702030302020204" pitchFamily="66" charset="0"/>
              </a:rPr>
              <a:t> – Ms Ryan </a:t>
            </a:r>
          </a:p>
        </p:txBody>
      </p:sp>
    </p:spTree>
    <p:extLst>
      <p:ext uri="{BB962C8B-B14F-4D97-AF65-F5344CB8AC3E}">
        <p14:creationId xmlns:p14="http://schemas.microsoft.com/office/powerpoint/2010/main" val="19731045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to="" calcmode="lin" valueType="num">
                                      <p:cBhvr>
                                        <p:cTn id="7" dur="1" fill="hold"/>
                                        <p:tgtEl>
                                          <p:spTgt spid="4"/>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 to="" calcmode="lin" valueType="num">
                                      <p:cBhvr>
                                        <p:cTn id="12" dur="1" fill="hold"/>
                                        <p:tgtEl>
                                          <p:spTgt spid="5"/>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7C70315C-05F6-9A2A-AEA6-CFD2811147E0}"/>
              </a:ext>
            </a:extLst>
          </p:cNvPr>
          <p:cNvSpPr/>
          <p:nvPr/>
        </p:nvSpPr>
        <p:spPr>
          <a:xfrm>
            <a:off x="0" y="0"/>
            <a:ext cx="12192000" cy="6858000"/>
          </a:xfrm>
          <a:prstGeom prst="rect">
            <a:avLst/>
          </a:prstGeom>
          <a:solidFill>
            <a:srgbClr val="FFFFCC"/>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Rectangle 3">
            <a:extLst>
              <a:ext uri="{FF2B5EF4-FFF2-40B4-BE49-F238E27FC236}">
                <a16:creationId xmlns:a16="http://schemas.microsoft.com/office/drawing/2014/main" id="{9FFE222C-EE96-137A-4E37-A998EF79000F}"/>
              </a:ext>
            </a:extLst>
          </p:cNvPr>
          <p:cNvSpPr/>
          <p:nvPr/>
        </p:nvSpPr>
        <p:spPr>
          <a:xfrm>
            <a:off x="0" y="0"/>
            <a:ext cx="12344400" cy="7010400"/>
          </a:xfrm>
          <a:prstGeom prst="rect">
            <a:avLst/>
          </a:prstGeom>
          <a:solidFill>
            <a:srgbClr val="99CCFF"/>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p:cNvSpPr>
            <a:spLocks noChangeArrowheads="1"/>
          </p:cNvSpPr>
          <p:nvPr/>
        </p:nvSpPr>
        <p:spPr bwMode="auto">
          <a:xfrm>
            <a:off x="1981200" y="230820"/>
            <a:ext cx="8229600" cy="52322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ctr" eaLnBrk="0" fontAlgn="base" hangingPunct="0">
              <a:spcBef>
                <a:spcPct val="0"/>
              </a:spcBef>
              <a:spcAft>
                <a:spcPct val="0"/>
              </a:spcAft>
            </a:pPr>
            <a:r>
              <a:rPr lang="en-GB" sz="2800" dirty="0">
                <a:solidFill>
                  <a:schemeClr val="bg1"/>
                </a:solidFill>
                <a:latin typeface="Comic Sans MS" panose="030F0702030302020204" pitchFamily="66" charset="0"/>
                <a:ea typeface="Calibri" pitchFamily="34" charset="0"/>
                <a:cs typeface="Tahoma" pitchFamily="34" charset="0"/>
              </a:rPr>
              <a:t>Curriculum overview - Autumn</a:t>
            </a:r>
            <a:endParaRPr lang="en-GB" sz="2800" dirty="0">
              <a:solidFill>
                <a:schemeClr val="bg1"/>
              </a:solidFill>
              <a:latin typeface="Comic Sans MS" panose="030F0702030302020204" pitchFamily="66" charset="0"/>
              <a:cs typeface="Arial" pitchFamily="34" charset="0"/>
            </a:endParaRPr>
          </a:p>
        </p:txBody>
      </p:sp>
      <p:graphicFrame>
        <p:nvGraphicFramePr>
          <p:cNvPr id="3" name="Table 2"/>
          <p:cNvGraphicFramePr>
            <a:graphicFrameLocks noGrp="1"/>
          </p:cNvGraphicFramePr>
          <p:nvPr>
            <p:extLst>
              <p:ext uri="{D42A27DB-BD31-4B8C-83A1-F6EECF244321}">
                <p14:modId xmlns:p14="http://schemas.microsoft.com/office/powerpoint/2010/main" val="1131754157"/>
              </p:ext>
            </p:extLst>
          </p:nvPr>
        </p:nvGraphicFramePr>
        <p:xfrm>
          <a:off x="747354" y="828639"/>
          <a:ext cx="10697292" cy="5401016"/>
        </p:xfrm>
        <a:graphic>
          <a:graphicData uri="http://schemas.openxmlformats.org/drawingml/2006/table">
            <a:tbl>
              <a:tblPr firstRow="1" bandRow="1">
                <a:tableStyleId>{5C22544A-7EE6-4342-B048-85BDC9FD1C3A}</a:tableStyleId>
              </a:tblPr>
              <a:tblGrid>
                <a:gridCol w="3261959">
                  <a:extLst>
                    <a:ext uri="{9D8B030D-6E8A-4147-A177-3AD203B41FA5}">
                      <a16:colId xmlns:a16="http://schemas.microsoft.com/office/drawing/2014/main" val="3276276343"/>
                    </a:ext>
                  </a:extLst>
                </a:gridCol>
                <a:gridCol w="3869569">
                  <a:extLst>
                    <a:ext uri="{9D8B030D-6E8A-4147-A177-3AD203B41FA5}">
                      <a16:colId xmlns:a16="http://schemas.microsoft.com/office/drawing/2014/main" val="1604034895"/>
                    </a:ext>
                  </a:extLst>
                </a:gridCol>
                <a:gridCol w="3565764">
                  <a:extLst>
                    <a:ext uri="{9D8B030D-6E8A-4147-A177-3AD203B41FA5}">
                      <a16:colId xmlns:a16="http://schemas.microsoft.com/office/drawing/2014/main" val="4140322251"/>
                    </a:ext>
                  </a:extLst>
                </a:gridCol>
              </a:tblGrid>
              <a:tr h="543147">
                <a:tc>
                  <a:txBody>
                    <a:bodyPr/>
                    <a:lstStyle/>
                    <a:p>
                      <a:endParaRPr lang="en-GB" dirty="0"/>
                    </a:p>
                  </a:txBody>
                  <a:tcPr/>
                </a:tc>
                <a:tc>
                  <a:txBody>
                    <a:bodyPr/>
                    <a:lstStyle/>
                    <a:p>
                      <a:endParaRPr lang="en-GB" dirty="0"/>
                    </a:p>
                  </a:txBody>
                  <a:tcPr/>
                </a:tc>
                <a:tc>
                  <a:txBody>
                    <a:bodyPr/>
                    <a:lstStyle/>
                    <a:p>
                      <a:endParaRPr lang="en-GB"/>
                    </a:p>
                  </a:txBody>
                  <a:tcPr/>
                </a:tc>
                <a:extLst>
                  <a:ext uri="{0D108BD9-81ED-4DB2-BD59-A6C34878D82A}">
                    <a16:rowId xmlns:a16="http://schemas.microsoft.com/office/drawing/2014/main" val="1612704569"/>
                  </a:ext>
                </a:extLst>
              </a:tr>
              <a:tr h="1339267">
                <a:tc>
                  <a:txBody>
                    <a:bodyPr/>
                    <a:lstStyle/>
                    <a:p>
                      <a:r>
                        <a:rPr lang="en-GB" dirty="0"/>
                        <a:t>English </a:t>
                      </a:r>
                    </a:p>
                  </a:txBody>
                  <a:tcPr/>
                </a:tc>
                <a:tc>
                  <a:txBody>
                    <a:bodyPr/>
                    <a:lstStyle/>
                    <a:p>
                      <a:r>
                        <a:rPr lang="en-GB" baseline="0" dirty="0"/>
                        <a:t>Escape from Pompeii </a:t>
                      </a:r>
                    </a:p>
                    <a:p>
                      <a:endParaRPr lang="en-GB" sz="1800" kern="1200" dirty="0">
                        <a:solidFill>
                          <a:schemeClr val="dk1"/>
                        </a:solidFill>
                        <a:effectLst/>
                        <a:latin typeface="+mn-lt"/>
                        <a:ea typeface="+mn-ea"/>
                        <a:cs typeface="+mn-cs"/>
                      </a:endParaRPr>
                    </a:p>
                    <a:p>
                      <a:pPr marL="285750" indent="-285750">
                        <a:buFont typeface="Arial" panose="020B0604020202020204" pitchFamily="34" charset="0"/>
                        <a:buChar char="•"/>
                      </a:pPr>
                      <a:r>
                        <a:rPr lang="en-GB" sz="1800" i="1" kern="1200" dirty="0">
                          <a:solidFill>
                            <a:schemeClr val="dk1"/>
                          </a:solidFill>
                          <a:effectLst/>
                          <a:latin typeface="+mn-lt"/>
                          <a:ea typeface="+mn-ea"/>
                          <a:cs typeface="+mn-cs"/>
                        </a:rPr>
                        <a:t>Narrative – (focus on description)</a:t>
                      </a:r>
                    </a:p>
                    <a:p>
                      <a:pPr marL="285750" indent="-285750">
                        <a:buFont typeface="Arial" panose="020B0604020202020204" pitchFamily="34" charset="0"/>
                        <a:buChar char="•"/>
                      </a:pPr>
                      <a:r>
                        <a:rPr lang="en-GB" sz="1800" i="1" kern="1200" dirty="0">
                          <a:solidFill>
                            <a:schemeClr val="dk1"/>
                          </a:solidFill>
                          <a:effectLst/>
                          <a:latin typeface="+mn-lt"/>
                          <a:ea typeface="+mn-ea"/>
                          <a:cs typeface="+mn-cs"/>
                        </a:rPr>
                        <a:t>Newspaper Report</a:t>
                      </a:r>
                      <a:endParaRPr lang="en-GB" i="1" dirty="0"/>
                    </a:p>
                  </a:txBody>
                  <a:tcPr/>
                </a:tc>
                <a:tc>
                  <a:txBody>
                    <a:bodyPr/>
                    <a:lstStyle/>
                    <a:p>
                      <a:r>
                        <a:rPr lang="en-US" sz="1800" b="0" kern="1200" dirty="0">
                          <a:solidFill>
                            <a:schemeClr val="dk1"/>
                          </a:solidFill>
                          <a:effectLst/>
                          <a:latin typeface="+mn-lt"/>
                          <a:ea typeface="+mn-ea"/>
                          <a:cs typeface="+mn-cs"/>
                        </a:rPr>
                        <a:t>The Roman Mysteries II - The Secrets of Vesuvius</a:t>
                      </a:r>
                    </a:p>
                    <a:p>
                      <a:endParaRPr lang="en-GB" sz="1800" b="0" kern="1200" dirty="0">
                        <a:solidFill>
                          <a:schemeClr val="dk1"/>
                        </a:solidFill>
                        <a:effectLst/>
                        <a:latin typeface="+mn-lt"/>
                        <a:ea typeface="+mn-ea"/>
                        <a:cs typeface="+mn-cs"/>
                      </a:endParaRPr>
                    </a:p>
                    <a:p>
                      <a:pPr marL="285750" indent="-285750">
                        <a:buFont typeface="Arial" panose="020B0604020202020204" pitchFamily="34" charset="0"/>
                        <a:buChar char="•"/>
                      </a:pPr>
                      <a:r>
                        <a:rPr lang="en-GB" sz="1800" b="0" i="1" kern="1200" dirty="0">
                          <a:solidFill>
                            <a:schemeClr val="dk1"/>
                          </a:solidFill>
                          <a:effectLst/>
                          <a:latin typeface="+mn-lt"/>
                          <a:ea typeface="+mn-ea"/>
                          <a:cs typeface="+mn-cs"/>
                        </a:rPr>
                        <a:t>Narrative – Diary </a:t>
                      </a:r>
                    </a:p>
                    <a:p>
                      <a:pPr marL="285750" indent="-285750">
                        <a:buFont typeface="Arial" panose="020B0604020202020204" pitchFamily="34" charset="0"/>
                        <a:buChar char="•"/>
                      </a:pPr>
                      <a:r>
                        <a:rPr lang="en-GB" sz="1800" b="0" i="1" kern="1200" dirty="0">
                          <a:solidFill>
                            <a:schemeClr val="dk1"/>
                          </a:solidFill>
                          <a:effectLst/>
                          <a:latin typeface="+mn-lt"/>
                          <a:ea typeface="+mn-ea"/>
                          <a:cs typeface="+mn-cs"/>
                        </a:rPr>
                        <a:t>Poetry – Rome/</a:t>
                      </a:r>
                      <a:r>
                        <a:rPr lang="en-GB" sz="1800" b="0" i="1" kern="1200" dirty="0" err="1">
                          <a:solidFill>
                            <a:schemeClr val="dk1"/>
                          </a:solidFill>
                          <a:effectLst/>
                          <a:latin typeface="+mn-lt"/>
                          <a:ea typeface="+mn-ea"/>
                          <a:cs typeface="+mn-cs"/>
                        </a:rPr>
                        <a:t>PompeiI</a:t>
                      </a:r>
                      <a:endParaRPr lang="en-GB" b="0" i="1" baseline="0" dirty="0"/>
                    </a:p>
                  </a:txBody>
                  <a:tcPr/>
                </a:tc>
                <a:extLst>
                  <a:ext uri="{0D108BD9-81ED-4DB2-BD59-A6C34878D82A}">
                    <a16:rowId xmlns:a16="http://schemas.microsoft.com/office/drawing/2014/main" val="3212152062"/>
                  </a:ext>
                </a:extLst>
              </a:tr>
              <a:tr h="937487">
                <a:tc>
                  <a:txBody>
                    <a:bodyPr/>
                    <a:lstStyle/>
                    <a:p>
                      <a:r>
                        <a:rPr lang="en-GB" dirty="0"/>
                        <a:t>Spellings</a:t>
                      </a:r>
                      <a:r>
                        <a:rPr lang="en-GB" baseline="0" dirty="0"/>
                        <a:t> </a:t>
                      </a:r>
                      <a:endParaRPr lang="en-GB" dirty="0"/>
                    </a:p>
                  </a:txBody>
                  <a:tcPr/>
                </a:tc>
                <a:tc>
                  <a:txBody>
                    <a:bodyPr/>
                    <a:lstStyle/>
                    <a:p>
                      <a:r>
                        <a:rPr lang="en-GB" dirty="0"/>
                        <a:t>Year 3/4 spelling</a:t>
                      </a:r>
                      <a:r>
                        <a:rPr lang="en-GB" baseline="0" dirty="0"/>
                        <a:t> words </a:t>
                      </a:r>
                      <a:endParaRPr lang="en-GB" dirty="0"/>
                    </a:p>
                  </a:txBody>
                  <a:tcPr/>
                </a:tc>
                <a:tc>
                  <a:txBody>
                    <a:bodyPr/>
                    <a:lstStyle/>
                    <a:p>
                      <a:r>
                        <a:rPr lang="en-GB" dirty="0"/>
                        <a:t>Year 3/4 spelling words</a:t>
                      </a:r>
                    </a:p>
                  </a:txBody>
                  <a:tcPr/>
                </a:tc>
                <a:extLst>
                  <a:ext uri="{0D108BD9-81ED-4DB2-BD59-A6C34878D82A}">
                    <a16:rowId xmlns:a16="http://schemas.microsoft.com/office/drawing/2014/main" val="3429582625"/>
                  </a:ext>
                </a:extLst>
              </a:tr>
              <a:tr h="1339267">
                <a:tc>
                  <a:txBody>
                    <a:bodyPr/>
                    <a:lstStyle/>
                    <a:p>
                      <a:r>
                        <a:rPr lang="en-GB" dirty="0"/>
                        <a:t>Maths </a:t>
                      </a:r>
                    </a:p>
                  </a:txBody>
                  <a:tcPr/>
                </a:tc>
                <a:tc>
                  <a:txBody>
                    <a:bodyPr/>
                    <a:lstStyle/>
                    <a:p>
                      <a:r>
                        <a:rPr lang="en-GB" dirty="0"/>
                        <a:t>Place</a:t>
                      </a:r>
                      <a:r>
                        <a:rPr lang="en-GB" baseline="0" dirty="0"/>
                        <a:t> value</a:t>
                      </a:r>
                    </a:p>
                    <a:p>
                      <a:r>
                        <a:rPr lang="en-GB" baseline="0" dirty="0"/>
                        <a:t>Addition/Subtraction </a:t>
                      </a:r>
                      <a:endParaRPr lang="en-GB" dirty="0"/>
                    </a:p>
                  </a:txBody>
                  <a:tcPr/>
                </a:tc>
                <a:tc>
                  <a:txBody>
                    <a:bodyPr/>
                    <a:lstStyle/>
                    <a:p>
                      <a:r>
                        <a:rPr lang="en-GB" baseline="0" dirty="0"/>
                        <a:t>Measurement – Length </a:t>
                      </a:r>
                    </a:p>
                    <a:p>
                      <a:r>
                        <a:rPr lang="en-GB" baseline="0" dirty="0"/>
                        <a:t>Multiplication and Division </a:t>
                      </a:r>
                    </a:p>
                    <a:p>
                      <a:endParaRPr lang="en-GB" baseline="0" dirty="0"/>
                    </a:p>
                  </a:txBody>
                  <a:tcPr/>
                </a:tc>
                <a:extLst>
                  <a:ext uri="{0D108BD9-81ED-4DB2-BD59-A6C34878D82A}">
                    <a16:rowId xmlns:a16="http://schemas.microsoft.com/office/drawing/2014/main" val="3861908747"/>
                  </a:ext>
                </a:extLst>
              </a:tr>
              <a:tr h="1118075">
                <a:tc>
                  <a:txBody>
                    <a:bodyPr/>
                    <a:lstStyle/>
                    <a:p>
                      <a:r>
                        <a:rPr lang="en-GB" dirty="0"/>
                        <a:t>Science </a:t>
                      </a:r>
                    </a:p>
                  </a:txBody>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dirty="0"/>
                        <a:t>Living Things and their Habitats </a:t>
                      </a:r>
                    </a:p>
                    <a:p>
                      <a:endParaRPr lang="en-GB" dirty="0"/>
                    </a:p>
                  </a:txBody>
                  <a:tcPr/>
                </a:tc>
                <a:tc>
                  <a:txBody>
                    <a:bodyPr/>
                    <a:lstStyle/>
                    <a:p>
                      <a:r>
                        <a:rPr lang="en-GB" dirty="0"/>
                        <a:t>Animals including Humans</a:t>
                      </a:r>
                    </a:p>
                  </a:txBody>
                  <a:tcPr/>
                </a:tc>
                <a:extLst>
                  <a:ext uri="{0D108BD9-81ED-4DB2-BD59-A6C34878D82A}">
                    <a16:rowId xmlns:a16="http://schemas.microsoft.com/office/drawing/2014/main" val="2467167414"/>
                  </a:ext>
                </a:extLst>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775AB95-C2E7-38F3-9E2B-ECA084D42650}"/>
              </a:ext>
            </a:extLst>
          </p:cNvPr>
          <p:cNvSpPr/>
          <p:nvPr/>
        </p:nvSpPr>
        <p:spPr>
          <a:xfrm>
            <a:off x="0" y="0"/>
            <a:ext cx="12192000" cy="6858000"/>
          </a:xfrm>
          <a:prstGeom prst="rect">
            <a:avLst/>
          </a:prstGeom>
          <a:solidFill>
            <a:srgbClr val="FFFFCC"/>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Rectangle 3">
            <a:extLst>
              <a:ext uri="{FF2B5EF4-FFF2-40B4-BE49-F238E27FC236}">
                <a16:creationId xmlns:a16="http://schemas.microsoft.com/office/drawing/2014/main" id="{EF8D46D6-4004-F3EB-F1F2-2B9483DE7E61}"/>
              </a:ext>
            </a:extLst>
          </p:cNvPr>
          <p:cNvSpPr/>
          <p:nvPr/>
        </p:nvSpPr>
        <p:spPr>
          <a:xfrm>
            <a:off x="0" y="0"/>
            <a:ext cx="12344400" cy="7010400"/>
          </a:xfrm>
          <a:prstGeom prst="rect">
            <a:avLst/>
          </a:prstGeom>
          <a:solidFill>
            <a:srgbClr val="99CCFF"/>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 name="Rectangle 6"/>
          <p:cNvSpPr>
            <a:spLocks noChangeArrowheads="1"/>
          </p:cNvSpPr>
          <p:nvPr/>
        </p:nvSpPr>
        <p:spPr bwMode="auto">
          <a:xfrm>
            <a:off x="1981200" y="0"/>
            <a:ext cx="8229600" cy="58477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ctr" eaLnBrk="0" fontAlgn="base" hangingPunct="0">
              <a:spcBef>
                <a:spcPct val="0"/>
              </a:spcBef>
              <a:spcAft>
                <a:spcPct val="0"/>
              </a:spcAft>
            </a:pPr>
            <a:r>
              <a:rPr lang="en-GB" sz="3200" dirty="0">
                <a:solidFill>
                  <a:schemeClr val="bg1"/>
                </a:solidFill>
                <a:latin typeface="Tahoma" pitchFamily="34" charset="0"/>
                <a:ea typeface="Calibri" pitchFamily="34" charset="0"/>
                <a:cs typeface="Tahoma" pitchFamily="34" charset="0"/>
              </a:rPr>
              <a:t>Curriculum overview - Autumn</a:t>
            </a:r>
            <a:endParaRPr lang="en-GB" sz="3200" dirty="0">
              <a:solidFill>
                <a:schemeClr val="bg1"/>
              </a:solidFill>
              <a:latin typeface="Arial" pitchFamily="34" charset="0"/>
              <a:cs typeface="Arial" pitchFamily="34" charset="0"/>
            </a:endParaRPr>
          </a:p>
        </p:txBody>
      </p:sp>
      <p:graphicFrame>
        <p:nvGraphicFramePr>
          <p:cNvPr id="3" name="Table 2"/>
          <p:cNvGraphicFramePr>
            <a:graphicFrameLocks noGrp="1"/>
          </p:cNvGraphicFramePr>
          <p:nvPr>
            <p:extLst>
              <p:ext uri="{D42A27DB-BD31-4B8C-83A1-F6EECF244321}">
                <p14:modId xmlns:p14="http://schemas.microsoft.com/office/powerpoint/2010/main" val="216068095"/>
              </p:ext>
            </p:extLst>
          </p:nvPr>
        </p:nvGraphicFramePr>
        <p:xfrm>
          <a:off x="482697" y="584775"/>
          <a:ext cx="10657884" cy="6139044"/>
        </p:xfrm>
        <a:graphic>
          <a:graphicData uri="http://schemas.openxmlformats.org/drawingml/2006/table">
            <a:tbl>
              <a:tblPr firstRow="1" bandRow="1">
                <a:tableStyleId>{5C22544A-7EE6-4342-B048-85BDC9FD1C3A}</a:tableStyleId>
              </a:tblPr>
              <a:tblGrid>
                <a:gridCol w="3552628">
                  <a:extLst>
                    <a:ext uri="{9D8B030D-6E8A-4147-A177-3AD203B41FA5}">
                      <a16:colId xmlns:a16="http://schemas.microsoft.com/office/drawing/2014/main" val="3762693663"/>
                    </a:ext>
                  </a:extLst>
                </a:gridCol>
                <a:gridCol w="3552628">
                  <a:extLst>
                    <a:ext uri="{9D8B030D-6E8A-4147-A177-3AD203B41FA5}">
                      <a16:colId xmlns:a16="http://schemas.microsoft.com/office/drawing/2014/main" val="713102589"/>
                    </a:ext>
                  </a:extLst>
                </a:gridCol>
                <a:gridCol w="3552628">
                  <a:extLst>
                    <a:ext uri="{9D8B030D-6E8A-4147-A177-3AD203B41FA5}">
                      <a16:colId xmlns:a16="http://schemas.microsoft.com/office/drawing/2014/main" val="3010286934"/>
                    </a:ext>
                  </a:extLst>
                </a:gridCol>
              </a:tblGrid>
              <a:tr h="407605">
                <a:tc>
                  <a:txBody>
                    <a:bodyPr/>
                    <a:lstStyle/>
                    <a:p>
                      <a:endParaRPr lang="en-GB" dirty="0"/>
                    </a:p>
                  </a:txBody>
                  <a:tcPr/>
                </a:tc>
                <a:tc>
                  <a:txBody>
                    <a:bodyPr/>
                    <a:lstStyle/>
                    <a:p>
                      <a:endParaRPr lang="en-GB" dirty="0"/>
                    </a:p>
                  </a:txBody>
                  <a:tcPr/>
                </a:tc>
                <a:tc>
                  <a:txBody>
                    <a:bodyPr/>
                    <a:lstStyle/>
                    <a:p>
                      <a:endParaRPr lang="en-GB"/>
                    </a:p>
                  </a:txBody>
                  <a:tcPr/>
                </a:tc>
                <a:extLst>
                  <a:ext uri="{0D108BD9-81ED-4DB2-BD59-A6C34878D82A}">
                    <a16:rowId xmlns:a16="http://schemas.microsoft.com/office/drawing/2014/main" val="1774527397"/>
                  </a:ext>
                </a:extLst>
              </a:tr>
              <a:tr h="988653">
                <a:tc>
                  <a:txBody>
                    <a:bodyPr/>
                    <a:lstStyle/>
                    <a:p>
                      <a:r>
                        <a:rPr lang="en-GB" dirty="0"/>
                        <a:t>Creative</a:t>
                      </a:r>
                      <a:r>
                        <a:rPr lang="en-GB" baseline="0" dirty="0"/>
                        <a:t> Curriculum </a:t>
                      </a:r>
                      <a:endParaRPr lang="en-GB" dirty="0"/>
                    </a:p>
                  </a:txBody>
                  <a:tcPr/>
                </a:tc>
                <a:tc gridSpan="2">
                  <a:txBody>
                    <a:bodyPr/>
                    <a:lstStyle/>
                    <a:p>
                      <a:pPr algn="ctr"/>
                      <a:r>
                        <a:rPr lang="en-GB" dirty="0"/>
                        <a:t>The Romans </a:t>
                      </a:r>
                    </a:p>
                  </a:txBody>
                  <a:tcPr/>
                </a:tc>
                <a:tc hMerge="1">
                  <a:txBody>
                    <a:bodyPr/>
                    <a:lstStyle/>
                    <a:p>
                      <a:endParaRPr lang="en-GB" dirty="0"/>
                    </a:p>
                  </a:txBody>
                  <a:tcPr/>
                </a:tc>
                <a:extLst>
                  <a:ext uri="{0D108BD9-81ED-4DB2-BD59-A6C34878D82A}">
                    <a16:rowId xmlns:a16="http://schemas.microsoft.com/office/drawing/2014/main" val="1330147814"/>
                  </a:ext>
                </a:extLst>
              </a:tr>
              <a:tr h="1324716">
                <a:tc>
                  <a:txBody>
                    <a:bodyPr/>
                    <a:lstStyle/>
                    <a:p>
                      <a:r>
                        <a:rPr lang="en-GB" dirty="0"/>
                        <a:t>R.E.</a:t>
                      </a:r>
                    </a:p>
                  </a:txBody>
                  <a:tcPr/>
                </a:tc>
                <a:tc>
                  <a:txBody>
                    <a:bodyPr/>
                    <a:lstStyle/>
                    <a:p>
                      <a:r>
                        <a:rPr lang="en-GB" dirty="0"/>
                        <a:t>Judaism </a:t>
                      </a:r>
                    </a:p>
                    <a:p>
                      <a:r>
                        <a:rPr lang="en-GB" dirty="0"/>
                        <a:t>Beliefs and Practices </a:t>
                      </a:r>
                    </a:p>
                  </a:txBody>
                  <a:tcPr/>
                </a:tc>
                <a:tc>
                  <a:txBody>
                    <a:bodyPr/>
                    <a:lstStyle/>
                    <a:p>
                      <a:r>
                        <a:rPr lang="en-GB" dirty="0"/>
                        <a:t>Christianity </a:t>
                      </a:r>
                    </a:p>
                    <a:p>
                      <a:r>
                        <a:rPr lang="en-GB" dirty="0"/>
                        <a:t>Incarnation and Christmas</a:t>
                      </a:r>
                      <a:r>
                        <a:rPr lang="en-GB" baseline="0" dirty="0"/>
                        <a:t> </a:t>
                      </a:r>
                      <a:endParaRPr lang="en-GB" dirty="0"/>
                    </a:p>
                    <a:p>
                      <a:endParaRPr lang="en-GB" dirty="0"/>
                    </a:p>
                    <a:p>
                      <a:endParaRPr lang="en-GB" dirty="0"/>
                    </a:p>
                  </a:txBody>
                  <a:tcPr/>
                </a:tc>
                <a:extLst>
                  <a:ext uri="{0D108BD9-81ED-4DB2-BD59-A6C34878D82A}">
                    <a16:rowId xmlns:a16="http://schemas.microsoft.com/office/drawing/2014/main" val="857469586"/>
                  </a:ext>
                </a:extLst>
              </a:tr>
              <a:tr h="1019013">
                <a:tc>
                  <a:txBody>
                    <a:bodyPr/>
                    <a:lstStyle/>
                    <a:p>
                      <a:r>
                        <a:rPr lang="en-GB" dirty="0"/>
                        <a:t>Computing </a:t>
                      </a:r>
                    </a:p>
                  </a:txBody>
                  <a:tcPr/>
                </a:tc>
                <a:tc>
                  <a:txBody>
                    <a:bodyPr/>
                    <a:lstStyle/>
                    <a:p>
                      <a:r>
                        <a:rPr lang="en-GB" dirty="0"/>
                        <a:t>Online Safety </a:t>
                      </a:r>
                    </a:p>
                    <a:p>
                      <a:r>
                        <a:rPr lang="en-GB" dirty="0"/>
                        <a:t>Touch typing</a:t>
                      </a:r>
                    </a:p>
                  </a:txBody>
                  <a:tcPr/>
                </a:tc>
                <a:tc>
                  <a:txBody>
                    <a:bodyPr/>
                    <a:lstStyle/>
                    <a:p>
                      <a:r>
                        <a:rPr lang="en-GB" sz="1800" kern="1200" dirty="0">
                          <a:solidFill>
                            <a:schemeClr val="dk1"/>
                          </a:solidFill>
                          <a:effectLst/>
                          <a:latin typeface="+mn-lt"/>
                          <a:ea typeface="+mn-ea"/>
                          <a:cs typeface="+mn-cs"/>
                        </a:rPr>
                        <a:t>Programming - sequencing sounds </a:t>
                      </a:r>
                    </a:p>
                    <a:p>
                      <a:r>
                        <a:rPr lang="en-GB" sz="1800" b="1" kern="1200" dirty="0">
                          <a:solidFill>
                            <a:schemeClr val="dk1"/>
                          </a:solidFill>
                          <a:effectLst/>
                          <a:latin typeface="+mn-lt"/>
                          <a:ea typeface="+mn-ea"/>
                          <a:cs typeface="+mn-cs"/>
                        </a:rPr>
                        <a:t>OR</a:t>
                      </a:r>
                    </a:p>
                    <a:p>
                      <a:r>
                        <a:rPr lang="en-GB" sz="1800" kern="1200" dirty="0">
                          <a:solidFill>
                            <a:schemeClr val="dk1"/>
                          </a:solidFill>
                          <a:effectLst/>
                          <a:latin typeface="+mn-lt"/>
                          <a:ea typeface="+mn-ea"/>
                          <a:cs typeface="+mn-cs"/>
                        </a:rPr>
                        <a:t>Computing systems and networks - connecting computers </a:t>
                      </a:r>
                      <a:endParaRPr lang="en-GB" dirty="0"/>
                    </a:p>
                  </a:txBody>
                  <a:tcPr/>
                </a:tc>
                <a:extLst>
                  <a:ext uri="{0D108BD9-81ED-4DB2-BD59-A6C34878D82A}">
                    <a16:rowId xmlns:a16="http://schemas.microsoft.com/office/drawing/2014/main" val="3886803229"/>
                  </a:ext>
                </a:extLst>
              </a:tr>
              <a:tr h="692057">
                <a:tc>
                  <a:txBody>
                    <a:bodyPr/>
                    <a:lstStyle/>
                    <a:p>
                      <a:r>
                        <a:rPr lang="en-GB" dirty="0"/>
                        <a:t>P.S.H.E.</a:t>
                      </a:r>
                    </a:p>
                  </a:txBody>
                  <a:tcPr/>
                </a:tc>
                <a:tc>
                  <a:txBody>
                    <a:bodyPr/>
                    <a:lstStyle/>
                    <a:p>
                      <a:r>
                        <a:rPr lang="en-GB" dirty="0"/>
                        <a:t>Being in my world </a:t>
                      </a:r>
                    </a:p>
                  </a:txBody>
                  <a:tcPr/>
                </a:tc>
                <a:tc>
                  <a:txBody>
                    <a:bodyPr/>
                    <a:lstStyle/>
                    <a:p>
                      <a:r>
                        <a:rPr lang="en-GB" dirty="0"/>
                        <a:t>Celebrating differences</a:t>
                      </a:r>
                      <a:r>
                        <a:rPr lang="en-GB" baseline="0" dirty="0"/>
                        <a:t> </a:t>
                      </a:r>
                      <a:endParaRPr lang="en-GB" dirty="0"/>
                    </a:p>
                  </a:txBody>
                  <a:tcPr/>
                </a:tc>
                <a:extLst>
                  <a:ext uri="{0D108BD9-81ED-4DB2-BD59-A6C34878D82A}">
                    <a16:rowId xmlns:a16="http://schemas.microsoft.com/office/drawing/2014/main" val="2700574096"/>
                  </a:ext>
                </a:extLst>
              </a:tr>
              <a:tr h="988653">
                <a:tc>
                  <a:txBody>
                    <a:bodyPr/>
                    <a:lstStyle/>
                    <a:p>
                      <a:r>
                        <a:rPr lang="en-GB" dirty="0"/>
                        <a:t>P.E.</a:t>
                      </a:r>
                      <a:r>
                        <a:rPr lang="en-GB" baseline="0" dirty="0"/>
                        <a:t> </a:t>
                      </a:r>
                      <a:endParaRPr lang="en-GB" dirty="0"/>
                    </a:p>
                  </a:txBody>
                  <a:tcPr/>
                </a:tc>
                <a:tc>
                  <a:txBody>
                    <a:bodyPr/>
                    <a:lstStyle/>
                    <a:p>
                      <a:r>
                        <a:rPr lang="en-GB" dirty="0"/>
                        <a:t>Football and Basketball</a:t>
                      </a:r>
                      <a:r>
                        <a:rPr lang="en-GB" baseline="0" dirty="0"/>
                        <a:t> </a:t>
                      </a:r>
                      <a:endParaRPr lang="en-GB" dirty="0"/>
                    </a:p>
                  </a:txBody>
                  <a:tcPr/>
                </a:tc>
                <a:tc>
                  <a:txBody>
                    <a:bodyPr/>
                    <a:lstStyle/>
                    <a:p>
                      <a:r>
                        <a:rPr lang="en-GB" dirty="0"/>
                        <a:t>Gymnastics and Hockey </a:t>
                      </a:r>
                    </a:p>
                  </a:txBody>
                  <a:tcPr/>
                </a:tc>
                <a:extLst>
                  <a:ext uri="{0D108BD9-81ED-4DB2-BD59-A6C34878D82A}">
                    <a16:rowId xmlns:a16="http://schemas.microsoft.com/office/drawing/2014/main" val="2006964683"/>
                  </a:ext>
                </a:extLst>
              </a:tr>
            </a:tbl>
          </a:graphicData>
        </a:graphic>
      </p:graphicFrame>
    </p:spTree>
    <p:extLst>
      <p:ext uri="{BB962C8B-B14F-4D97-AF65-F5344CB8AC3E}">
        <p14:creationId xmlns:p14="http://schemas.microsoft.com/office/powerpoint/2010/main" val="173372045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E7B5CF1-9327-2EBE-12DD-BF1088F15AA0}"/>
              </a:ext>
            </a:extLst>
          </p:cNvPr>
          <p:cNvSpPr/>
          <p:nvPr/>
        </p:nvSpPr>
        <p:spPr>
          <a:xfrm>
            <a:off x="0" y="0"/>
            <a:ext cx="12192000" cy="6858000"/>
          </a:xfrm>
          <a:prstGeom prst="rect">
            <a:avLst/>
          </a:prstGeom>
          <a:solidFill>
            <a:srgbClr val="99CCFF"/>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p:cNvSpPr>
            <a:spLocks noChangeArrowheads="1"/>
          </p:cNvSpPr>
          <p:nvPr/>
        </p:nvSpPr>
        <p:spPr bwMode="auto">
          <a:xfrm>
            <a:off x="2667000" y="290156"/>
            <a:ext cx="6858000" cy="58477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ctr" eaLnBrk="0" fontAlgn="base" hangingPunct="0">
              <a:spcBef>
                <a:spcPct val="0"/>
              </a:spcBef>
              <a:spcAft>
                <a:spcPct val="0"/>
              </a:spcAft>
            </a:pPr>
            <a:r>
              <a:rPr lang="en-GB" sz="3200" b="1" dirty="0">
                <a:solidFill>
                  <a:schemeClr val="bg1"/>
                </a:solidFill>
                <a:latin typeface="Twinkl Cursive Looped" panose="02000000000000000000" pitchFamily="2" charset="0"/>
                <a:ea typeface="Calibri" pitchFamily="34" charset="0"/>
                <a:cs typeface="Tahoma" pitchFamily="34" charset="0"/>
              </a:rPr>
              <a:t>Homework</a:t>
            </a:r>
            <a:endParaRPr lang="en-GB" sz="3200" b="1" dirty="0">
              <a:solidFill>
                <a:schemeClr val="bg1"/>
              </a:solidFill>
              <a:latin typeface="Twinkl Cursive Looped" panose="02000000000000000000" pitchFamily="2" charset="0"/>
              <a:cs typeface="Arial" pitchFamily="34" charset="0"/>
            </a:endParaRPr>
          </a:p>
        </p:txBody>
      </p:sp>
      <p:sp>
        <p:nvSpPr>
          <p:cNvPr id="4" name="TextBox 3"/>
          <p:cNvSpPr txBox="1"/>
          <p:nvPr/>
        </p:nvSpPr>
        <p:spPr>
          <a:xfrm>
            <a:off x="240430" y="302359"/>
            <a:ext cx="9045090" cy="6247864"/>
          </a:xfrm>
          <a:prstGeom prst="rect">
            <a:avLst/>
          </a:prstGeom>
          <a:noFill/>
        </p:spPr>
        <p:txBody>
          <a:bodyPr wrap="square" rtlCol="0">
            <a:spAutoFit/>
          </a:bodyPr>
          <a:lstStyle/>
          <a:p>
            <a:endParaRPr lang="en-GB" sz="2000" dirty="0">
              <a:solidFill>
                <a:schemeClr val="bg1"/>
              </a:solidFill>
              <a:latin typeface="Comic Sans MS" panose="030F0702030302020204" pitchFamily="66" charset="0"/>
            </a:endParaRPr>
          </a:p>
          <a:p>
            <a:endParaRPr lang="en-GB" sz="2000" dirty="0">
              <a:solidFill>
                <a:schemeClr val="bg1"/>
              </a:solidFill>
              <a:latin typeface="Comic Sans MS" panose="030F0702030302020204" pitchFamily="66" charset="0"/>
            </a:endParaRPr>
          </a:p>
          <a:p>
            <a:r>
              <a:rPr lang="en-GB" sz="2000" dirty="0">
                <a:solidFill>
                  <a:schemeClr val="bg1"/>
                </a:solidFill>
                <a:latin typeface="Twinkl Cursive Looped" panose="02000000000000000000" pitchFamily="2" charset="0"/>
              </a:rPr>
              <a:t>Children will receive 1 piece of English, Maths, and a Reading Comprehension every week. </a:t>
            </a:r>
          </a:p>
          <a:p>
            <a:pPr>
              <a:buFont typeface="Arial" pitchFamily="34" charset="0"/>
              <a:buChar char="•"/>
            </a:pPr>
            <a:endParaRPr lang="en-GB" sz="2000" dirty="0">
              <a:solidFill>
                <a:srgbClr val="FF0000"/>
              </a:solidFill>
              <a:latin typeface="Twinkl Cursive Looped" panose="02000000000000000000" pitchFamily="2" charset="0"/>
            </a:endParaRPr>
          </a:p>
          <a:p>
            <a:r>
              <a:rPr lang="en-GB" sz="2000" b="1" dirty="0">
                <a:solidFill>
                  <a:srgbClr val="FF0000"/>
                </a:solidFill>
                <a:latin typeface="Twinkl Cursive Looped" panose="02000000000000000000" pitchFamily="2" charset="0"/>
              </a:rPr>
              <a:t>Online learning will be expected:</a:t>
            </a:r>
          </a:p>
          <a:p>
            <a:pPr marL="342900" indent="-342900">
              <a:buFont typeface="Wingdings" panose="05000000000000000000" pitchFamily="2" charset="2"/>
              <a:buChar char="§"/>
            </a:pPr>
            <a:r>
              <a:rPr lang="en-GB" sz="2000" b="1" dirty="0">
                <a:solidFill>
                  <a:srgbClr val="FF0000"/>
                </a:solidFill>
                <a:latin typeface="Twinkl Cursive Looped" panose="02000000000000000000" pitchFamily="2" charset="0"/>
              </a:rPr>
              <a:t>IXL </a:t>
            </a:r>
          </a:p>
          <a:p>
            <a:pPr marL="342900" indent="-342900">
              <a:buFont typeface="Wingdings" panose="05000000000000000000" pitchFamily="2" charset="2"/>
              <a:buChar char="§"/>
            </a:pPr>
            <a:r>
              <a:rPr lang="en-GB" sz="2000" b="1" dirty="0">
                <a:solidFill>
                  <a:srgbClr val="FF0000"/>
                </a:solidFill>
                <a:latin typeface="Twinkl Cursive Looped" panose="02000000000000000000" pitchFamily="2" charset="0"/>
              </a:rPr>
              <a:t>Boom Readers/Go Read</a:t>
            </a:r>
          </a:p>
          <a:p>
            <a:pPr marL="342900" indent="-342900">
              <a:buFont typeface="Wingdings" panose="05000000000000000000" pitchFamily="2" charset="2"/>
              <a:buChar char="§"/>
            </a:pPr>
            <a:r>
              <a:rPr lang="en-GB" sz="2000" b="1" dirty="0">
                <a:solidFill>
                  <a:srgbClr val="FF0000"/>
                </a:solidFill>
                <a:latin typeface="Twinkl Cursive Looped" panose="02000000000000000000" pitchFamily="2" charset="0"/>
              </a:rPr>
              <a:t>Times Tables Rock Stars </a:t>
            </a:r>
          </a:p>
          <a:p>
            <a:endParaRPr lang="en-GB" sz="2000" dirty="0">
              <a:solidFill>
                <a:schemeClr val="bg1"/>
              </a:solidFill>
              <a:latin typeface="Twinkl Cursive Looped" panose="02000000000000000000" pitchFamily="2" charset="0"/>
            </a:endParaRPr>
          </a:p>
          <a:p>
            <a:pPr>
              <a:buFont typeface="Arial" pitchFamily="34" charset="0"/>
              <a:buChar char="•"/>
            </a:pPr>
            <a:r>
              <a:rPr lang="en-GB" sz="2000" dirty="0">
                <a:solidFill>
                  <a:schemeClr val="bg1"/>
                </a:solidFill>
                <a:latin typeface="Twinkl Cursive Looped" panose="02000000000000000000" pitchFamily="2" charset="0"/>
              </a:rPr>
              <a:t> Reading every day with an adult for approximately 10-15 minutes recorded in your child’s reading record. </a:t>
            </a:r>
          </a:p>
          <a:p>
            <a:pPr>
              <a:buFont typeface="Arial" pitchFamily="34" charset="0"/>
              <a:buChar char="•"/>
            </a:pPr>
            <a:endParaRPr lang="en-GB" sz="2000" dirty="0">
              <a:solidFill>
                <a:schemeClr val="bg1"/>
              </a:solidFill>
              <a:latin typeface="Twinkl Cursive Looped" panose="02000000000000000000" pitchFamily="2" charset="0"/>
            </a:endParaRPr>
          </a:p>
          <a:p>
            <a:pPr>
              <a:buFont typeface="Arial" pitchFamily="34" charset="0"/>
              <a:buChar char="•"/>
            </a:pPr>
            <a:r>
              <a:rPr lang="en-GB" sz="2000" dirty="0">
                <a:solidFill>
                  <a:schemeClr val="bg1"/>
                </a:solidFill>
                <a:latin typeface="Twinkl Cursive Looped" panose="02000000000000000000" pitchFamily="2" charset="0"/>
              </a:rPr>
              <a:t> Spellings (10 words given and tested every week). Given on a Friday, tested the following Friday. </a:t>
            </a:r>
          </a:p>
          <a:p>
            <a:endParaRPr lang="en-GB" sz="2000" dirty="0">
              <a:solidFill>
                <a:schemeClr val="bg1"/>
              </a:solidFill>
              <a:latin typeface="Twinkl Cursive Looped" panose="02000000000000000000" pitchFamily="2" charset="0"/>
            </a:endParaRPr>
          </a:p>
          <a:p>
            <a:r>
              <a:rPr lang="en-GB" sz="2000" dirty="0">
                <a:solidFill>
                  <a:schemeClr val="bg1"/>
                </a:solidFill>
                <a:latin typeface="Twinkl Cursive Looped" panose="02000000000000000000" pitchFamily="2" charset="0"/>
              </a:rPr>
              <a:t>Additional research projects or tasks related to topic may occasionally be set. </a:t>
            </a:r>
          </a:p>
          <a:p>
            <a:endParaRPr lang="en-GB" sz="2000" dirty="0">
              <a:solidFill>
                <a:schemeClr val="bg1"/>
              </a:solidFill>
              <a:latin typeface="Twinkl Cursive Looped" panose="02000000000000000000" pitchFamily="2" charset="0"/>
            </a:endParaRPr>
          </a:p>
          <a:p>
            <a:r>
              <a:rPr lang="en-GB" sz="2000" b="1" dirty="0">
                <a:solidFill>
                  <a:schemeClr val="bg1"/>
                </a:solidFill>
                <a:latin typeface="Twinkl Cursive Looped" panose="02000000000000000000" pitchFamily="2" charset="0"/>
              </a:rPr>
              <a:t>Homework will be set on a Wednesday and due back in the following Wednesday.</a:t>
            </a:r>
          </a:p>
        </p:txBody>
      </p:sp>
      <p:pic>
        <p:nvPicPr>
          <p:cNvPr id="11" name="Picture 10" descr="reading2.jpg"/>
          <p:cNvPicPr>
            <a:picLocks noChangeAspect="1"/>
          </p:cNvPicPr>
          <p:nvPr/>
        </p:nvPicPr>
        <p:blipFill>
          <a:blip r:embed="rId3" cstate="print"/>
          <a:stretch>
            <a:fillRect/>
          </a:stretch>
        </p:blipFill>
        <p:spPr>
          <a:xfrm>
            <a:off x="10382250" y="4477313"/>
            <a:ext cx="1371600" cy="1940944"/>
          </a:xfrm>
          <a:prstGeom prst="rect">
            <a:avLst/>
          </a:prstGeom>
          <a:ln>
            <a:solidFill>
              <a:schemeClr val="tx1"/>
            </a:solidFill>
          </a:ln>
        </p:spPr>
      </p:pic>
      <p:pic>
        <p:nvPicPr>
          <p:cNvPr id="10" name="Picture 9" descr="maths5.jpg"/>
          <p:cNvPicPr>
            <a:picLocks noChangeAspect="1"/>
          </p:cNvPicPr>
          <p:nvPr/>
        </p:nvPicPr>
        <p:blipFill>
          <a:blip r:embed="rId4" cstate="print"/>
          <a:stretch>
            <a:fillRect/>
          </a:stretch>
        </p:blipFill>
        <p:spPr>
          <a:xfrm>
            <a:off x="10378599" y="234985"/>
            <a:ext cx="1324823" cy="1192340"/>
          </a:xfrm>
          <a:prstGeom prst="rect">
            <a:avLst/>
          </a:prstGeom>
          <a:ln>
            <a:solidFill>
              <a:schemeClr val="tx1"/>
            </a:solidFill>
          </a:ln>
        </p:spPr>
      </p:pic>
      <p:grpSp>
        <p:nvGrpSpPr>
          <p:cNvPr id="7" name="Group 6">
            <a:extLst>
              <a:ext uri="{FF2B5EF4-FFF2-40B4-BE49-F238E27FC236}">
                <a16:creationId xmlns:a16="http://schemas.microsoft.com/office/drawing/2014/main" id="{C142F9AE-82D4-4018-B496-4C9EE0BD378B}"/>
              </a:ext>
            </a:extLst>
          </p:cNvPr>
          <p:cNvGrpSpPr/>
          <p:nvPr/>
        </p:nvGrpSpPr>
        <p:grpSpPr>
          <a:xfrm>
            <a:off x="9459868" y="1882559"/>
            <a:ext cx="2243554" cy="2139519"/>
            <a:chOff x="8553624" y="2914131"/>
            <a:chExt cx="3380710" cy="2585740"/>
          </a:xfrm>
        </p:grpSpPr>
        <p:pic>
          <p:nvPicPr>
            <p:cNvPr id="8" name="Picture 7">
              <a:extLst>
                <a:ext uri="{FF2B5EF4-FFF2-40B4-BE49-F238E27FC236}">
                  <a16:creationId xmlns:a16="http://schemas.microsoft.com/office/drawing/2014/main" id="{9401BE2F-EEF6-4387-BB39-F5E8E0C471E1}"/>
                </a:ext>
              </a:extLst>
            </p:cNvPr>
            <p:cNvPicPr>
              <a:picLocks noChangeAspect="1"/>
            </p:cNvPicPr>
            <p:nvPr/>
          </p:nvPicPr>
          <p:blipFill>
            <a:blip r:embed="rId5"/>
            <a:stretch>
              <a:fillRect/>
            </a:stretch>
          </p:blipFill>
          <p:spPr>
            <a:xfrm>
              <a:off x="8553624" y="2914131"/>
              <a:ext cx="3380710" cy="2585740"/>
            </a:xfrm>
            <a:prstGeom prst="rect">
              <a:avLst/>
            </a:prstGeom>
          </p:spPr>
        </p:pic>
        <p:sp>
          <p:nvSpPr>
            <p:cNvPr id="9" name="Rectangle 8">
              <a:extLst>
                <a:ext uri="{FF2B5EF4-FFF2-40B4-BE49-F238E27FC236}">
                  <a16:creationId xmlns:a16="http://schemas.microsoft.com/office/drawing/2014/main" id="{5F823F95-3601-4A58-9C8A-6841B7A29646}"/>
                </a:ext>
              </a:extLst>
            </p:cNvPr>
            <p:cNvSpPr/>
            <p:nvPr/>
          </p:nvSpPr>
          <p:spPr>
            <a:xfrm>
              <a:off x="9997947" y="2960018"/>
              <a:ext cx="458277" cy="10555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a:extLst>
                <a:ext uri="{FF2B5EF4-FFF2-40B4-BE49-F238E27FC236}">
                  <a16:creationId xmlns:a16="http://schemas.microsoft.com/office/drawing/2014/main" id="{30A3FBB1-FF2B-4918-AE49-CF913555E46D}"/>
                </a:ext>
              </a:extLst>
            </p:cNvPr>
            <p:cNvSpPr/>
            <p:nvPr/>
          </p:nvSpPr>
          <p:spPr>
            <a:xfrm>
              <a:off x="9915641" y="3481817"/>
              <a:ext cx="617721" cy="16925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tangle 12">
              <a:extLst>
                <a:ext uri="{FF2B5EF4-FFF2-40B4-BE49-F238E27FC236}">
                  <a16:creationId xmlns:a16="http://schemas.microsoft.com/office/drawing/2014/main" id="{3C11AEFC-4235-48FD-B6DF-C873426C0D12}"/>
                </a:ext>
              </a:extLst>
            </p:cNvPr>
            <p:cNvSpPr/>
            <p:nvPr/>
          </p:nvSpPr>
          <p:spPr>
            <a:xfrm>
              <a:off x="9915641" y="3889435"/>
              <a:ext cx="617721" cy="14959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13">
              <a:extLst>
                <a:ext uri="{FF2B5EF4-FFF2-40B4-BE49-F238E27FC236}">
                  <a16:creationId xmlns:a16="http://schemas.microsoft.com/office/drawing/2014/main" id="{B1ED1E96-A382-4628-84E7-63C0613CB7EB}"/>
                </a:ext>
              </a:extLst>
            </p:cNvPr>
            <p:cNvSpPr/>
            <p:nvPr/>
          </p:nvSpPr>
          <p:spPr>
            <a:xfrm>
              <a:off x="9997947" y="4319604"/>
              <a:ext cx="385198" cy="14959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14">
              <a:extLst>
                <a:ext uri="{FF2B5EF4-FFF2-40B4-BE49-F238E27FC236}">
                  <a16:creationId xmlns:a16="http://schemas.microsoft.com/office/drawing/2014/main" id="{F6552C35-1014-4F29-85CC-6D86A21623AB}"/>
                </a:ext>
              </a:extLst>
            </p:cNvPr>
            <p:cNvSpPr/>
            <p:nvPr/>
          </p:nvSpPr>
          <p:spPr>
            <a:xfrm>
              <a:off x="9456899" y="4716502"/>
              <a:ext cx="1648915" cy="21111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ectangle 15">
              <a:extLst>
                <a:ext uri="{FF2B5EF4-FFF2-40B4-BE49-F238E27FC236}">
                  <a16:creationId xmlns:a16="http://schemas.microsoft.com/office/drawing/2014/main" id="{266BC981-EE3C-43CD-93DD-F2F84143213A}"/>
                </a:ext>
              </a:extLst>
            </p:cNvPr>
            <p:cNvSpPr/>
            <p:nvPr/>
          </p:nvSpPr>
          <p:spPr>
            <a:xfrm>
              <a:off x="9842096" y="5113400"/>
              <a:ext cx="792764" cy="11483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Rectangle 16">
              <a:extLst>
                <a:ext uri="{FF2B5EF4-FFF2-40B4-BE49-F238E27FC236}">
                  <a16:creationId xmlns:a16="http://schemas.microsoft.com/office/drawing/2014/main" id="{F507F7B1-8D3F-4E17-B166-B455A6050D1A}"/>
                </a:ext>
              </a:extLst>
            </p:cNvPr>
            <p:cNvSpPr/>
            <p:nvPr/>
          </p:nvSpPr>
          <p:spPr>
            <a:xfrm>
              <a:off x="10533362" y="4962379"/>
              <a:ext cx="795453" cy="11483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29361F13-17A8-8188-33B3-34E7064DC3DA}"/>
              </a:ext>
            </a:extLst>
          </p:cNvPr>
          <p:cNvPicPr>
            <a:picLocks noChangeAspect="1"/>
          </p:cNvPicPr>
          <p:nvPr/>
        </p:nvPicPr>
        <p:blipFill>
          <a:blip r:embed="rId3"/>
          <a:stretch>
            <a:fillRect/>
          </a:stretch>
        </p:blipFill>
        <p:spPr>
          <a:xfrm>
            <a:off x="7093" y="0"/>
            <a:ext cx="12177814" cy="6858000"/>
          </a:xfrm>
          <a:prstGeom prst="rect">
            <a:avLst/>
          </a:prstGeom>
        </p:spPr>
      </p:pic>
      <p:sp>
        <p:nvSpPr>
          <p:cNvPr id="2" name="Title 1"/>
          <p:cNvSpPr>
            <a:spLocks noGrp="1"/>
          </p:cNvSpPr>
          <p:nvPr>
            <p:ph type="title"/>
          </p:nvPr>
        </p:nvSpPr>
        <p:spPr>
          <a:xfrm>
            <a:off x="4865514" y="-67734"/>
            <a:ext cx="8534400" cy="1507067"/>
          </a:xfrm>
        </p:spPr>
        <p:txBody>
          <a:bodyPr/>
          <a:lstStyle/>
          <a:p>
            <a:r>
              <a:rPr lang="en-GB" b="1" dirty="0">
                <a:solidFill>
                  <a:schemeClr val="bg1"/>
                </a:solidFill>
                <a:latin typeface="Twinkl Cursive Looped" panose="02000000000000000000" pitchFamily="2" charset="0"/>
              </a:rPr>
              <a:t>MTC</a:t>
            </a:r>
          </a:p>
        </p:txBody>
      </p:sp>
      <p:sp>
        <p:nvSpPr>
          <p:cNvPr id="3" name="Content Placeholder 2"/>
          <p:cNvSpPr>
            <a:spLocks noGrp="1"/>
          </p:cNvSpPr>
          <p:nvPr>
            <p:ph idx="1"/>
          </p:nvPr>
        </p:nvSpPr>
        <p:spPr>
          <a:xfrm>
            <a:off x="220644" y="3083754"/>
            <a:ext cx="5905098" cy="3615267"/>
          </a:xfrm>
        </p:spPr>
        <p:txBody>
          <a:bodyPr>
            <a:normAutofit/>
          </a:bodyPr>
          <a:lstStyle/>
          <a:p>
            <a:r>
              <a:rPr lang="en-GB" dirty="0">
                <a:solidFill>
                  <a:schemeClr val="bg1"/>
                </a:solidFill>
                <a:latin typeface="Twinkl Cursive Looped" panose="02000000000000000000" pitchFamily="2" charset="0"/>
              </a:rPr>
              <a:t>It is important that children learn and know their times tables. Practising TTRS (times tables rock stars) is essential. The Sound check option is the closest thing to the actual test there is. </a:t>
            </a:r>
          </a:p>
        </p:txBody>
      </p:sp>
      <p:pic>
        <p:nvPicPr>
          <p:cNvPr id="4" name="Picture 3"/>
          <p:cNvPicPr>
            <a:picLocks noChangeAspect="1"/>
          </p:cNvPicPr>
          <p:nvPr/>
        </p:nvPicPr>
        <p:blipFill rotWithShape="1">
          <a:blip r:embed="rId4"/>
          <a:srcRect l="20219" t="15497" r="26228" b="18070"/>
          <a:stretch/>
        </p:blipFill>
        <p:spPr>
          <a:xfrm>
            <a:off x="6458507" y="1294050"/>
            <a:ext cx="5309051" cy="3696694"/>
          </a:xfrm>
          <a:prstGeom prst="rect">
            <a:avLst/>
          </a:prstGeom>
        </p:spPr>
      </p:pic>
      <p:cxnSp>
        <p:nvCxnSpPr>
          <p:cNvPr id="6" name="Straight Arrow Connector 5"/>
          <p:cNvCxnSpPr/>
          <p:nvPr/>
        </p:nvCxnSpPr>
        <p:spPr>
          <a:xfrm flipV="1">
            <a:off x="9884004" y="4779630"/>
            <a:ext cx="607533" cy="154898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8" name="Straight Arrow Connector 7"/>
          <p:cNvCxnSpPr>
            <a:cxnSpLocks/>
          </p:cNvCxnSpPr>
          <p:nvPr/>
        </p:nvCxnSpPr>
        <p:spPr>
          <a:xfrm flipH="1" flipV="1">
            <a:off x="10617124" y="4488160"/>
            <a:ext cx="1354232" cy="946965"/>
          </a:xfrm>
          <a:prstGeom prst="straightConnector1">
            <a:avLst/>
          </a:prstGeom>
          <a:ln w="92075">
            <a:solidFill>
              <a:srgbClr val="FF0000">
                <a:alpha val="60000"/>
              </a:srgbClr>
            </a:solidFill>
            <a:tailEnd type="triangle"/>
          </a:ln>
        </p:spPr>
        <p:style>
          <a:lnRef idx="1">
            <a:schemeClr val="accent1"/>
          </a:lnRef>
          <a:fillRef idx="0">
            <a:schemeClr val="accent1"/>
          </a:fillRef>
          <a:effectRef idx="0">
            <a:schemeClr val="accent1"/>
          </a:effectRef>
          <a:fontRef idx="minor">
            <a:schemeClr val="tx1"/>
          </a:fontRef>
        </p:style>
      </p:cxnSp>
      <p:sp>
        <p:nvSpPr>
          <p:cNvPr id="5" name="Rectangle 4">
            <a:extLst>
              <a:ext uri="{FF2B5EF4-FFF2-40B4-BE49-F238E27FC236}">
                <a16:creationId xmlns:a16="http://schemas.microsoft.com/office/drawing/2014/main" id="{0691D94C-CB43-4C86-A1CA-9C48CC2463EF}"/>
              </a:ext>
            </a:extLst>
          </p:cNvPr>
          <p:cNvSpPr/>
          <p:nvPr/>
        </p:nvSpPr>
        <p:spPr>
          <a:xfrm>
            <a:off x="176597" y="1574424"/>
            <a:ext cx="6096000" cy="2246769"/>
          </a:xfrm>
          <a:prstGeom prst="rect">
            <a:avLst/>
          </a:prstGeom>
        </p:spPr>
        <p:txBody>
          <a:bodyPr>
            <a:spAutoFit/>
          </a:bodyPr>
          <a:lstStyle/>
          <a:p>
            <a:pPr marL="342900" indent="-342900">
              <a:buFont typeface="Arial" panose="020B0604020202020204" pitchFamily="34" charset="0"/>
              <a:buChar char="•"/>
            </a:pPr>
            <a:r>
              <a:rPr lang="en-GB" sz="2000" dirty="0">
                <a:solidFill>
                  <a:schemeClr val="bg1"/>
                </a:solidFill>
                <a:latin typeface="Twinkl Cursive Looped" panose="02000000000000000000" pitchFamily="2" charset="0"/>
              </a:rPr>
              <a:t>The MTC or Multiplication Tables Check is a government test that all Year 4 complete. </a:t>
            </a:r>
          </a:p>
          <a:p>
            <a:pPr marL="342900" indent="-342900">
              <a:buFont typeface="Arial" panose="020B0604020202020204" pitchFamily="34" charset="0"/>
              <a:buChar char="•"/>
            </a:pPr>
            <a:endParaRPr lang="en-GB" sz="2000" dirty="0">
              <a:solidFill>
                <a:schemeClr val="bg1"/>
              </a:solidFill>
              <a:latin typeface="Twinkl Cursive Looped" panose="02000000000000000000" pitchFamily="2" charset="0"/>
            </a:endParaRPr>
          </a:p>
          <a:p>
            <a:pPr marL="342900" indent="-342900">
              <a:buFont typeface="Arial" panose="020B0604020202020204" pitchFamily="34" charset="0"/>
              <a:buChar char="•"/>
            </a:pPr>
            <a:r>
              <a:rPr lang="en-GB" sz="2000" dirty="0">
                <a:solidFill>
                  <a:schemeClr val="bg1"/>
                </a:solidFill>
                <a:latin typeface="Twinkl Cursive Looped" panose="02000000000000000000" pitchFamily="2" charset="0"/>
              </a:rPr>
              <a:t>It takes place in the month of June and comprises of 25 multiplication questions. </a:t>
            </a:r>
          </a:p>
          <a:p>
            <a:pPr marL="342900" indent="-342900">
              <a:buFont typeface="Arial" panose="020B0604020202020204" pitchFamily="34" charset="0"/>
              <a:buChar char="•"/>
            </a:pPr>
            <a:r>
              <a:rPr lang="en-GB" sz="2000" dirty="0">
                <a:solidFill>
                  <a:schemeClr val="bg1"/>
                </a:solidFill>
                <a:latin typeface="Twinkl Cursive Looped" panose="02000000000000000000" pitchFamily="2" charset="0"/>
              </a:rPr>
              <a:t>Children are given 6 seconds to read and answer the question. It is completed on a computer. </a:t>
            </a:r>
          </a:p>
        </p:txBody>
      </p:sp>
      <p:sp>
        <p:nvSpPr>
          <p:cNvPr id="10" name="Rectangle 9">
            <a:extLst>
              <a:ext uri="{FF2B5EF4-FFF2-40B4-BE49-F238E27FC236}">
                <a16:creationId xmlns:a16="http://schemas.microsoft.com/office/drawing/2014/main" id="{8B42E563-351F-40EC-8426-9D83CDBD518D}"/>
              </a:ext>
            </a:extLst>
          </p:cNvPr>
          <p:cNvSpPr/>
          <p:nvPr/>
        </p:nvSpPr>
        <p:spPr>
          <a:xfrm>
            <a:off x="220644" y="5974668"/>
            <a:ext cx="11134849" cy="707886"/>
          </a:xfrm>
          <a:prstGeom prst="rect">
            <a:avLst/>
          </a:prstGeom>
        </p:spPr>
        <p:txBody>
          <a:bodyPr wrap="square">
            <a:spAutoFit/>
          </a:bodyPr>
          <a:lstStyle/>
          <a:p>
            <a:pPr marL="342900" indent="-342900">
              <a:buFont typeface="Arial" panose="020B0604020202020204" pitchFamily="34" charset="0"/>
              <a:buChar char="•"/>
            </a:pPr>
            <a:r>
              <a:rPr lang="en-GB" sz="2000" dirty="0">
                <a:solidFill>
                  <a:schemeClr val="bg1"/>
                </a:solidFill>
                <a:latin typeface="Twinkl Cursive Looped" panose="02000000000000000000" pitchFamily="2" charset="0"/>
              </a:rPr>
              <a:t>Our first, unofficial mock test will begin second week of October just to see where the children are and which times tables will be needed to practice.</a:t>
            </a:r>
          </a:p>
        </p:txBody>
      </p:sp>
    </p:spTree>
    <p:extLst>
      <p:ext uri="{BB962C8B-B14F-4D97-AF65-F5344CB8AC3E}">
        <p14:creationId xmlns:p14="http://schemas.microsoft.com/office/powerpoint/2010/main" val="252430744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D5A7CC0D-5187-1341-CBA6-7301B4D17845}"/>
              </a:ext>
            </a:extLst>
          </p:cNvPr>
          <p:cNvPicPr>
            <a:picLocks noChangeAspect="1"/>
          </p:cNvPicPr>
          <p:nvPr/>
        </p:nvPicPr>
        <p:blipFill>
          <a:blip r:embed="rId3"/>
          <a:stretch>
            <a:fillRect/>
          </a:stretch>
        </p:blipFill>
        <p:spPr>
          <a:xfrm>
            <a:off x="7093" y="0"/>
            <a:ext cx="12177814" cy="6858000"/>
          </a:xfrm>
          <a:prstGeom prst="rect">
            <a:avLst/>
          </a:prstGeom>
        </p:spPr>
      </p:pic>
      <p:sp>
        <p:nvSpPr>
          <p:cNvPr id="3" name="Rectangle 2"/>
          <p:cNvSpPr>
            <a:spLocks noChangeArrowheads="1"/>
          </p:cNvSpPr>
          <p:nvPr/>
        </p:nvSpPr>
        <p:spPr bwMode="auto">
          <a:xfrm>
            <a:off x="551155" y="107155"/>
            <a:ext cx="3886200" cy="70788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ctr" eaLnBrk="0" fontAlgn="base" hangingPunct="0">
              <a:spcBef>
                <a:spcPct val="0"/>
              </a:spcBef>
              <a:spcAft>
                <a:spcPct val="0"/>
              </a:spcAft>
            </a:pPr>
            <a:r>
              <a:rPr lang="en-GB" sz="4000" b="1" dirty="0">
                <a:solidFill>
                  <a:schemeClr val="bg1"/>
                </a:solidFill>
                <a:latin typeface="Twinkl Cursive Looped" panose="02000000000000000000" pitchFamily="2" charset="0"/>
                <a:cs typeface="Tahoma" pitchFamily="34" charset="0"/>
              </a:rPr>
              <a:t>Uniform - Girls</a:t>
            </a:r>
            <a:endParaRPr lang="en-GB" sz="4000" b="1" dirty="0">
              <a:solidFill>
                <a:schemeClr val="bg1"/>
              </a:solidFill>
              <a:latin typeface="Twinkl Cursive Looped" panose="02000000000000000000" pitchFamily="2" charset="0"/>
              <a:cs typeface="Arial" pitchFamily="34" charset="0"/>
            </a:endParaRPr>
          </a:p>
        </p:txBody>
      </p:sp>
      <p:sp>
        <p:nvSpPr>
          <p:cNvPr id="9" name="Rectangle 8"/>
          <p:cNvSpPr/>
          <p:nvPr/>
        </p:nvSpPr>
        <p:spPr>
          <a:xfrm>
            <a:off x="136993" y="1007232"/>
            <a:ext cx="4501460" cy="2800767"/>
          </a:xfrm>
          <a:prstGeom prst="rect">
            <a:avLst/>
          </a:prstGeom>
        </p:spPr>
        <p:txBody>
          <a:bodyPr wrap="square">
            <a:spAutoFit/>
          </a:bodyPr>
          <a:lstStyle/>
          <a:p>
            <a:pPr marL="342900" indent="-342900">
              <a:buFont typeface="Arial" panose="020B0604020202020204" pitchFamily="34" charset="0"/>
              <a:buChar char="•"/>
            </a:pPr>
            <a:r>
              <a:rPr lang="en-GB" dirty="0">
                <a:solidFill>
                  <a:schemeClr val="bg1"/>
                </a:solidFill>
                <a:latin typeface="Twinkl Cursive Looped" panose="02000000000000000000" pitchFamily="2" charset="0"/>
              </a:rPr>
              <a:t>Plain white cotton shirt (with a turn down collar)</a:t>
            </a:r>
          </a:p>
          <a:p>
            <a:pPr marL="342900" indent="-342900">
              <a:buFont typeface="Arial" panose="020B0604020202020204" pitchFamily="34" charset="0"/>
              <a:buChar char="•"/>
            </a:pPr>
            <a:r>
              <a:rPr lang="en-GB" dirty="0">
                <a:solidFill>
                  <a:schemeClr val="bg1"/>
                </a:solidFill>
                <a:latin typeface="Twinkl Cursive Looped" panose="02000000000000000000" pitchFamily="2" charset="0"/>
              </a:rPr>
              <a:t>School tie</a:t>
            </a:r>
          </a:p>
          <a:p>
            <a:pPr marL="342900" indent="-342900">
              <a:buFont typeface="Arial" panose="020B0604020202020204" pitchFamily="34" charset="0"/>
              <a:buChar char="•"/>
            </a:pPr>
            <a:r>
              <a:rPr lang="en-GB" dirty="0">
                <a:solidFill>
                  <a:schemeClr val="bg1"/>
                </a:solidFill>
                <a:latin typeface="Twinkl Cursive Looped" panose="02000000000000000000" pitchFamily="2" charset="0"/>
              </a:rPr>
              <a:t>A blue V-Neck school jumper or cardigan (both with the school logo)</a:t>
            </a:r>
          </a:p>
          <a:p>
            <a:pPr marL="342900" indent="-342900">
              <a:buFont typeface="Arial" panose="020B0604020202020204" pitchFamily="34" charset="0"/>
              <a:buChar char="•"/>
            </a:pPr>
            <a:r>
              <a:rPr lang="en-GB" dirty="0">
                <a:solidFill>
                  <a:schemeClr val="bg1"/>
                </a:solidFill>
                <a:latin typeface="Twinkl Cursive Looped" panose="02000000000000000000" pitchFamily="2" charset="0"/>
              </a:rPr>
              <a:t>Black skirt or trousers</a:t>
            </a:r>
          </a:p>
          <a:p>
            <a:pPr marL="342900" indent="-342900">
              <a:buFont typeface="Arial" panose="020B0604020202020204" pitchFamily="34" charset="0"/>
              <a:buChar char="•"/>
            </a:pPr>
            <a:r>
              <a:rPr lang="en-GB" dirty="0">
                <a:solidFill>
                  <a:schemeClr val="bg1"/>
                </a:solidFill>
                <a:latin typeface="Twinkl Cursive Looped" panose="02000000000000000000" pitchFamily="2" charset="0"/>
              </a:rPr>
              <a:t>White socks or black tights</a:t>
            </a:r>
          </a:p>
          <a:p>
            <a:pPr marL="342900" indent="-342900">
              <a:buFont typeface="Arial" panose="020B0604020202020204" pitchFamily="34" charset="0"/>
              <a:buChar char="•"/>
            </a:pPr>
            <a:r>
              <a:rPr lang="en-GB" sz="1600" dirty="0">
                <a:solidFill>
                  <a:schemeClr val="bg1"/>
                </a:solidFill>
                <a:latin typeface="Twinkl Cursive Looped" panose="02000000000000000000" pitchFamily="2" charset="0"/>
              </a:rPr>
              <a:t>White hijab (if applicable)</a:t>
            </a:r>
          </a:p>
          <a:p>
            <a:pPr marL="342900" indent="-342900">
              <a:buFont typeface="Arial" panose="020B0604020202020204" pitchFamily="34" charset="0"/>
              <a:buChar char="•"/>
            </a:pPr>
            <a:r>
              <a:rPr lang="en-GB" dirty="0">
                <a:solidFill>
                  <a:schemeClr val="bg1"/>
                </a:solidFill>
                <a:latin typeface="Twinkl Cursive Looped" panose="02000000000000000000" pitchFamily="2" charset="0"/>
              </a:rPr>
              <a:t>Flat black shoes </a:t>
            </a:r>
            <a:r>
              <a:rPr lang="en-GB" sz="1600" dirty="0">
                <a:solidFill>
                  <a:schemeClr val="bg1"/>
                </a:solidFill>
                <a:latin typeface="Twinkl Cursive Looped" panose="02000000000000000000" pitchFamily="2" charset="0"/>
              </a:rPr>
              <a:t>(no trainers or boots please)</a:t>
            </a:r>
          </a:p>
        </p:txBody>
      </p:sp>
      <p:sp>
        <p:nvSpPr>
          <p:cNvPr id="10" name="Rectangle 9"/>
          <p:cNvSpPr/>
          <p:nvPr/>
        </p:nvSpPr>
        <p:spPr>
          <a:xfrm>
            <a:off x="417120" y="3860463"/>
            <a:ext cx="3391400" cy="1200329"/>
          </a:xfrm>
          <a:prstGeom prst="rect">
            <a:avLst/>
          </a:prstGeom>
        </p:spPr>
        <p:txBody>
          <a:bodyPr wrap="square">
            <a:spAutoFit/>
          </a:bodyPr>
          <a:lstStyle/>
          <a:p>
            <a:pPr algn="just"/>
            <a:r>
              <a:rPr lang="en-GB" dirty="0">
                <a:solidFill>
                  <a:schemeClr val="bg1"/>
                </a:solidFill>
                <a:latin typeface="Twinkl Cursive Looped" panose="02000000000000000000" pitchFamily="2" charset="0"/>
              </a:rPr>
              <a:t>During the summer term girls may wear a blue gingham dress (with white tights if applicable for religious reasons)</a:t>
            </a:r>
          </a:p>
        </p:txBody>
      </p:sp>
      <p:sp>
        <p:nvSpPr>
          <p:cNvPr id="2" name="Rectangle 1"/>
          <p:cNvSpPr/>
          <p:nvPr/>
        </p:nvSpPr>
        <p:spPr>
          <a:xfrm>
            <a:off x="6285931" y="658743"/>
            <a:ext cx="4572000" cy="369332"/>
          </a:xfrm>
          <a:prstGeom prst="rect">
            <a:avLst/>
          </a:prstGeom>
        </p:spPr>
        <p:txBody>
          <a:bodyPr>
            <a:spAutoFit/>
          </a:bodyPr>
          <a:lstStyle/>
          <a:p>
            <a:pPr fontAlgn="t"/>
            <a:r>
              <a:rPr lang="en-GB" dirty="0">
                <a:latin typeface="Twinkl Cursive Looped" panose="02000000000000000000" pitchFamily="2" charset="0"/>
              </a:rPr>
              <a:t> </a:t>
            </a:r>
          </a:p>
        </p:txBody>
      </p:sp>
      <p:sp>
        <p:nvSpPr>
          <p:cNvPr id="5" name="Rectangle 4">
            <a:extLst>
              <a:ext uri="{FF2B5EF4-FFF2-40B4-BE49-F238E27FC236}">
                <a16:creationId xmlns:a16="http://schemas.microsoft.com/office/drawing/2014/main" id="{25F448A4-8BB9-4AD4-02DA-F88A2F7ED7CE}"/>
              </a:ext>
            </a:extLst>
          </p:cNvPr>
          <p:cNvSpPr>
            <a:spLocks noChangeArrowheads="1"/>
          </p:cNvSpPr>
          <p:nvPr/>
        </p:nvSpPr>
        <p:spPr bwMode="auto">
          <a:xfrm>
            <a:off x="7100286" y="135523"/>
            <a:ext cx="3886200" cy="70788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ctr" eaLnBrk="0" fontAlgn="base" hangingPunct="0">
              <a:spcBef>
                <a:spcPct val="0"/>
              </a:spcBef>
              <a:spcAft>
                <a:spcPct val="0"/>
              </a:spcAft>
            </a:pPr>
            <a:r>
              <a:rPr lang="en-GB" sz="4000" b="1" dirty="0">
                <a:solidFill>
                  <a:schemeClr val="bg1"/>
                </a:solidFill>
                <a:latin typeface="Twinkl Cursive Looped" panose="02000000000000000000" pitchFamily="2" charset="0"/>
                <a:cs typeface="Tahoma" pitchFamily="34" charset="0"/>
              </a:rPr>
              <a:t>Uniform - Boys</a:t>
            </a:r>
            <a:endParaRPr lang="en-GB" sz="4000" b="1" dirty="0">
              <a:solidFill>
                <a:schemeClr val="bg1"/>
              </a:solidFill>
              <a:latin typeface="Twinkl Cursive Looped" panose="02000000000000000000" pitchFamily="2" charset="0"/>
              <a:cs typeface="Arial" pitchFamily="34" charset="0"/>
            </a:endParaRPr>
          </a:p>
        </p:txBody>
      </p:sp>
      <p:sp>
        <p:nvSpPr>
          <p:cNvPr id="7" name="TextBox 6">
            <a:extLst>
              <a:ext uri="{FF2B5EF4-FFF2-40B4-BE49-F238E27FC236}">
                <a16:creationId xmlns:a16="http://schemas.microsoft.com/office/drawing/2014/main" id="{41D8B04A-0F46-431C-F453-9753DE0DC2F9}"/>
              </a:ext>
            </a:extLst>
          </p:cNvPr>
          <p:cNvSpPr txBox="1"/>
          <p:nvPr/>
        </p:nvSpPr>
        <p:spPr>
          <a:xfrm>
            <a:off x="6990240" y="945677"/>
            <a:ext cx="4721698" cy="2862322"/>
          </a:xfrm>
          <a:prstGeom prst="rect">
            <a:avLst/>
          </a:prstGeom>
          <a:noFill/>
        </p:spPr>
        <p:txBody>
          <a:bodyPr wrap="square" rtlCol="0">
            <a:spAutoFit/>
          </a:bodyPr>
          <a:lstStyle/>
          <a:p>
            <a:pPr marL="285750" indent="-285750">
              <a:buFont typeface="Arial" panose="020B0604020202020204" pitchFamily="34" charset="0"/>
              <a:buChar char="•"/>
            </a:pPr>
            <a:r>
              <a:rPr lang="en-GB" dirty="0">
                <a:solidFill>
                  <a:schemeClr val="bg1"/>
                </a:solidFill>
                <a:latin typeface="Twinkl Cursive Looped" panose="02000000000000000000" pitchFamily="2" charset="0"/>
              </a:rPr>
              <a:t>Plain white cotton shirt (with a turn down collar)</a:t>
            </a:r>
          </a:p>
          <a:p>
            <a:pPr marL="285750" indent="-285750">
              <a:buFont typeface="Arial" panose="020B0604020202020204" pitchFamily="34" charset="0"/>
              <a:buChar char="•"/>
            </a:pPr>
            <a:r>
              <a:rPr lang="en-GB" dirty="0">
                <a:solidFill>
                  <a:schemeClr val="bg1"/>
                </a:solidFill>
                <a:latin typeface="Twinkl Cursive Looped" panose="02000000000000000000" pitchFamily="2" charset="0"/>
              </a:rPr>
              <a:t>School tie</a:t>
            </a:r>
          </a:p>
          <a:p>
            <a:pPr marL="285750" indent="-285750">
              <a:buFont typeface="Arial" panose="020B0604020202020204" pitchFamily="34" charset="0"/>
              <a:buChar char="•"/>
            </a:pPr>
            <a:r>
              <a:rPr lang="en-GB" dirty="0">
                <a:solidFill>
                  <a:schemeClr val="bg1"/>
                </a:solidFill>
                <a:latin typeface="Twinkl Cursive Looped" panose="02000000000000000000" pitchFamily="2" charset="0"/>
              </a:rPr>
              <a:t>A V-Neck blue school jumper (with the school logo) </a:t>
            </a:r>
          </a:p>
          <a:p>
            <a:pPr marL="285750" indent="-285750">
              <a:buFont typeface="Arial" panose="020B0604020202020204" pitchFamily="34" charset="0"/>
              <a:buChar char="•"/>
            </a:pPr>
            <a:r>
              <a:rPr lang="en-GB" dirty="0">
                <a:solidFill>
                  <a:schemeClr val="bg1"/>
                </a:solidFill>
                <a:latin typeface="Twinkl Cursive Looped" panose="02000000000000000000" pitchFamily="2" charset="0"/>
              </a:rPr>
              <a:t>Black trousers </a:t>
            </a:r>
          </a:p>
          <a:p>
            <a:pPr marL="285750" indent="-285750">
              <a:buFont typeface="Arial" panose="020B0604020202020204" pitchFamily="34" charset="0"/>
              <a:buChar char="•"/>
            </a:pPr>
            <a:r>
              <a:rPr lang="en-GB" dirty="0">
                <a:solidFill>
                  <a:schemeClr val="bg1"/>
                </a:solidFill>
                <a:latin typeface="Twinkl Cursive Looped" panose="02000000000000000000" pitchFamily="2" charset="0"/>
              </a:rPr>
              <a:t>Black or grey socks</a:t>
            </a:r>
          </a:p>
          <a:p>
            <a:pPr marL="285750" indent="-285750">
              <a:buFont typeface="Arial" panose="020B0604020202020204" pitchFamily="34" charset="0"/>
              <a:buChar char="•"/>
            </a:pPr>
            <a:r>
              <a:rPr lang="en-GB" dirty="0">
                <a:solidFill>
                  <a:schemeClr val="bg1"/>
                </a:solidFill>
                <a:latin typeface="Twinkl Cursive Looped" panose="02000000000000000000" pitchFamily="2" charset="0"/>
              </a:rPr>
              <a:t>Black </a:t>
            </a:r>
            <a:r>
              <a:rPr lang="en-GB" dirty="0" err="1">
                <a:solidFill>
                  <a:schemeClr val="bg1"/>
                </a:solidFill>
                <a:latin typeface="Twinkl Cursive Looped" panose="02000000000000000000" pitchFamily="2" charset="0"/>
              </a:rPr>
              <a:t>patka</a:t>
            </a:r>
            <a:r>
              <a:rPr lang="en-GB" dirty="0">
                <a:solidFill>
                  <a:schemeClr val="bg1"/>
                </a:solidFill>
                <a:latin typeface="Twinkl Cursive Looped" panose="02000000000000000000" pitchFamily="2" charset="0"/>
              </a:rPr>
              <a:t> (if applicable)</a:t>
            </a:r>
          </a:p>
          <a:p>
            <a:pPr marL="285750" indent="-285750">
              <a:buFont typeface="Arial" panose="020B0604020202020204" pitchFamily="34" charset="0"/>
              <a:buChar char="•"/>
            </a:pPr>
            <a:r>
              <a:rPr lang="en-GB" dirty="0">
                <a:solidFill>
                  <a:schemeClr val="bg1"/>
                </a:solidFill>
                <a:latin typeface="Twinkl Cursive Looped" panose="02000000000000000000" pitchFamily="2" charset="0"/>
              </a:rPr>
              <a:t>Flat black shoes (no trainers or boots please)</a:t>
            </a:r>
          </a:p>
        </p:txBody>
      </p:sp>
      <p:sp>
        <p:nvSpPr>
          <p:cNvPr id="11" name="Rectangle 10">
            <a:extLst>
              <a:ext uri="{FF2B5EF4-FFF2-40B4-BE49-F238E27FC236}">
                <a16:creationId xmlns:a16="http://schemas.microsoft.com/office/drawing/2014/main" id="{4A9FFF70-4020-615F-5812-19BAF82765CE}"/>
              </a:ext>
            </a:extLst>
          </p:cNvPr>
          <p:cNvSpPr/>
          <p:nvPr/>
        </p:nvSpPr>
        <p:spPr>
          <a:xfrm>
            <a:off x="7198793" y="3838136"/>
            <a:ext cx="3787693" cy="646331"/>
          </a:xfrm>
          <a:prstGeom prst="rect">
            <a:avLst/>
          </a:prstGeom>
        </p:spPr>
        <p:txBody>
          <a:bodyPr wrap="square">
            <a:spAutoFit/>
          </a:bodyPr>
          <a:lstStyle/>
          <a:p>
            <a:r>
              <a:rPr lang="en-GB" dirty="0">
                <a:solidFill>
                  <a:schemeClr val="bg1"/>
                </a:solidFill>
                <a:latin typeface="Twinkl Cursive Looped" panose="02000000000000000000" pitchFamily="2" charset="0"/>
              </a:rPr>
              <a:t>During the summer term boys may wear black shorts.</a:t>
            </a:r>
          </a:p>
        </p:txBody>
      </p:sp>
      <p:pic>
        <p:nvPicPr>
          <p:cNvPr id="12" name="Picture 2" descr="Uniform | Minet Junior School">
            <a:extLst>
              <a:ext uri="{FF2B5EF4-FFF2-40B4-BE49-F238E27FC236}">
                <a16:creationId xmlns:a16="http://schemas.microsoft.com/office/drawing/2014/main" id="{E06A4E54-266E-4F05-A5D1-33066C5513A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17129" y="1637240"/>
            <a:ext cx="2552456" cy="329575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3" name="TextBox 12">
            <a:extLst>
              <a:ext uri="{FF2B5EF4-FFF2-40B4-BE49-F238E27FC236}">
                <a16:creationId xmlns:a16="http://schemas.microsoft.com/office/drawing/2014/main" id="{79DE8D3D-BB8E-4EB3-83DB-44D1E56CE1DA}"/>
              </a:ext>
            </a:extLst>
          </p:cNvPr>
          <p:cNvSpPr txBox="1"/>
          <p:nvPr/>
        </p:nvSpPr>
        <p:spPr>
          <a:xfrm>
            <a:off x="1443289" y="6419833"/>
            <a:ext cx="9685283" cy="369332"/>
          </a:xfrm>
          <a:prstGeom prst="rect">
            <a:avLst/>
          </a:prstGeom>
          <a:noFill/>
        </p:spPr>
        <p:txBody>
          <a:bodyPr wrap="square" rtlCol="0">
            <a:spAutoFit/>
          </a:bodyPr>
          <a:lstStyle/>
          <a:p>
            <a:pPr algn="ctr"/>
            <a:r>
              <a:rPr lang="en-GB" dirty="0">
                <a:latin typeface="Twinkl Cursive Looped" panose="02000000000000000000" pitchFamily="2" charset="0"/>
              </a:rPr>
              <a:t>All uniform can be purchased through </a:t>
            </a:r>
            <a:r>
              <a:rPr lang="en-GB" dirty="0" err="1">
                <a:latin typeface="Twinkl Cursive Looped" panose="02000000000000000000" pitchFamily="2" charset="0"/>
              </a:rPr>
              <a:t>Mapac</a:t>
            </a:r>
            <a:r>
              <a:rPr lang="en-GB" dirty="0">
                <a:latin typeface="Twinkl Cursive Looped" panose="02000000000000000000" pitchFamily="2" charset="0"/>
              </a:rPr>
              <a:t> online.</a:t>
            </a:r>
          </a:p>
        </p:txBody>
      </p:sp>
      <p:sp>
        <p:nvSpPr>
          <p:cNvPr id="4" name="Rectangle 3">
            <a:extLst>
              <a:ext uri="{FF2B5EF4-FFF2-40B4-BE49-F238E27FC236}">
                <a16:creationId xmlns:a16="http://schemas.microsoft.com/office/drawing/2014/main" id="{B3105459-A7C3-49E6-B3BA-E6AE9A459A63}"/>
              </a:ext>
            </a:extLst>
          </p:cNvPr>
          <p:cNvSpPr/>
          <p:nvPr/>
        </p:nvSpPr>
        <p:spPr>
          <a:xfrm>
            <a:off x="3557527" y="5117035"/>
            <a:ext cx="6096000" cy="1295868"/>
          </a:xfrm>
          <a:prstGeom prst="rect">
            <a:avLst/>
          </a:prstGeom>
        </p:spPr>
        <p:txBody>
          <a:bodyPr>
            <a:spAutoFit/>
          </a:bodyPr>
          <a:lstStyle/>
          <a:p>
            <a:pPr>
              <a:lnSpc>
                <a:spcPct val="150000"/>
              </a:lnSpc>
            </a:pPr>
            <a:r>
              <a:rPr lang="en-GB" dirty="0">
                <a:latin typeface="Twinkl Cursive Looped" panose="02000000000000000000" pitchFamily="2" charset="0"/>
              </a:rPr>
              <a:t>All uniform items can be bought online through our school website. Please use the following link </a:t>
            </a:r>
            <a:r>
              <a:rPr lang="en-GB" dirty="0">
                <a:latin typeface="Twinkl Cursive Looped" panose="02000000000000000000" pitchFamily="2" charset="0"/>
                <a:hlinkClick r:id="rId5">
                  <a:extLst>
                    <a:ext uri="{A12FA001-AC4F-418D-AE19-62706E023703}">
                      <ahyp:hlinkClr xmlns:ahyp="http://schemas.microsoft.com/office/drawing/2018/hyperlinkcolor" val="tx"/>
                    </a:ext>
                  </a:extLst>
                </a:hlinkClick>
              </a:rPr>
              <a:t>https://www.minetjunior.org.uk/uniform/</a:t>
            </a:r>
            <a:endParaRPr lang="en-GB" dirty="0">
              <a:latin typeface="Twinkl Cursive Looped" panose="02000000000000000000" pitchFamily="2"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A97D7EF8-AD55-8F4A-0F47-472E87B0E35D}"/>
              </a:ext>
            </a:extLst>
          </p:cNvPr>
          <p:cNvPicPr>
            <a:picLocks noChangeAspect="1"/>
          </p:cNvPicPr>
          <p:nvPr/>
        </p:nvPicPr>
        <p:blipFill>
          <a:blip r:embed="rId3"/>
          <a:stretch>
            <a:fillRect/>
          </a:stretch>
        </p:blipFill>
        <p:spPr>
          <a:xfrm>
            <a:off x="7093" y="0"/>
            <a:ext cx="12177814" cy="6858000"/>
          </a:xfrm>
          <a:prstGeom prst="rect">
            <a:avLst/>
          </a:prstGeom>
        </p:spPr>
      </p:pic>
      <p:sp>
        <p:nvSpPr>
          <p:cNvPr id="4" name="Content Placeholder 1">
            <a:extLst>
              <a:ext uri="{FF2B5EF4-FFF2-40B4-BE49-F238E27FC236}">
                <a16:creationId xmlns:a16="http://schemas.microsoft.com/office/drawing/2014/main" id="{C91D1209-2A72-4938-B76E-BFA447314D37}"/>
              </a:ext>
            </a:extLst>
          </p:cNvPr>
          <p:cNvSpPr txBox="1">
            <a:spLocks/>
          </p:cNvSpPr>
          <p:nvPr/>
        </p:nvSpPr>
        <p:spPr>
          <a:xfrm>
            <a:off x="755576" y="2348880"/>
            <a:ext cx="10714529" cy="3450696"/>
          </a:xfrm>
          <a:prstGeom prst="rect">
            <a:avLst/>
          </a:prstGeom>
        </p:spPr>
        <p:txBody>
          <a:bodyPr vert="horz" lIns="91440" tIns="45720" rIns="91440" bIns="45720" rtlCol="0" anchor="ctr">
            <a:normAutofit fontScale="85000" lnSpcReduction="20000"/>
          </a:bodyPr>
          <a:lst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7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7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a:lstStyle>
          <a:p>
            <a:r>
              <a:rPr lang="en-GB" sz="4000" dirty="0">
                <a:solidFill>
                  <a:schemeClr val="bg1"/>
                </a:solidFill>
                <a:latin typeface="Twinkl Cursive Looped" panose="02000000000000000000" pitchFamily="2" charset="0"/>
              </a:rPr>
              <a:t>Trips or workshops are organised to act as a hook or inspiration at the beginning or end of a topic to enhance educational opportunities. </a:t>
            </a:r>
          </a:p>
          <a:p>
            <a:r>
              <a:rPr lang="en-GB" sz="4000" dirty="0">
                <a:solidFill>
                  <a:schemeClr val="bg1"/>
                </a:solidFill>
                <a:latin typeface="Twinkl Cursive Looped" panose="02000000000000000000" pitchFamily="2" charset="0"/>
                <a:ea typeface="Calibri" panose="020F0502020204030204" pitchFamily="34" charset="0"/>
                <a:cs typeface="Times New Roman" panose="02020603050405020304" pitchFamily="18" charset="0"/>
              </a:rPr>
              <a:t>When a trip is planned, the </a:t>
            </a:r>
            <a:r>
              <a:rPr lang="en-GB" sz="4000" u="sng" dirty="0">
                <a:solidFill>
                  <a:schemeClr val="bg1"/>
                </a:solidFill>
                <a:latin typeface="Twinkl Cursive Looped" panose="02000000000000000000" pitchFamily="2" charset="0"/>
                <a:ea typeface="Calibri" panose="020F0502020204030204" pitchFamily="34" charset="0"/>
                <a:cs typeface="Times New Roman" panose="02020603050405020304" pitchFamily="18" charset="0"/>
              </a:rPr>
              <a:t>letter and payment </a:t>
            </a:r>
            <a:r>
              <a:rPr lang="en-GB" sz="4000" dirty="0">
                <a:solidFill>
                  <a:schemeClr val="bg1"/>
                </a:solidFill>
                <a:latin typeface="Twinkl Cursive Looped" panose="02000000000000000000" pitchFamily="2" charset="0"/>
                <a:ea typeface="Calibri" panose="020F0502020204030204" pitchFamily="34" charset="0"/>
                <a:cs typeface="Times New Roman" panose="02020603050405020304" pitchFamily="18" charset="0"/>
              </a:rPr>
              <a:t>will be through Parent Pay.</a:t>
            </a:r>
          </a:p>
          <a:p>
            <a:r>
              <a:rPr lang="en-GB" sz="4000" dirty="0">
                <a:solidFill>
                  <a:schemeClr val="bg1"/>
                </a:solidFill>
                <a:latin typeface="Twinkl Cursive Looped" panose="02000000000000000000" pitchFamily="2" charset="0"/>
                <a:cs typeface="Times New Roman" panose="02020603050405020304" pitchFamily="18" charset="0"/>
              </a:rPr>
              <a:t>This term we will be visiting </a:t>
            </a:r>
            <a:r>
              <a:rPr lang="en-GB" sz="4000" dirty="0" err="1">
                <a:solidFill>
                  <a:schemeClr val="bg1"/>
                </a:solidFill>
                <a:latin typeface="Twinkl Cursive Looped" panose="02000000000000000000" pitchFamily="2" charset="0"/>
                <a:cs typeface="Times New Roman" panose="02020603050405020304" pitchFamily="18" charset="0"/>
              </a:rPr>
              <a:t>Ufton</a:t>
            </a:r>
            <a:r>
              <a:rPr lang="en-GB" sz="4000" dirty="0">
                <a:solidFill>
                  <a:schemeClr val="bg1"/>
                </a:solidFill>
                <a:latin typeface="Twinkl Cursive Looped" panose="02000000000000000000" pitchFamily="2" charset="0"/>
                <a:cs typeface="Times New Roman" panose="02020603050405020304" pitchFamily="18" charset="0"/>
              </a:rPr>
              <a:t> Court to link with our Roman topic – more information will follow soon. </a:t>
            </a:r>
            <a:endParaRPr lang="en-GB" sz="4000" dirty="0">
              <a:solidFill>
                <a:schemeClr val="bg1"/>
              </a:solidFill>
              <a:latin typeface="Twinkl Cursive Looped" panose="02000000000000000000" pitchFamily="2" charset="0"/>
            </a:endParaRPr>
          </a:p>
          <a:p>
            <a:endParaRPr lang="en-GB" dirty="0"/>
          </a:p>
        </p:txBody>
      </p:sp>
      <p:sp>
        <p:nvSpPr>
          <p:cNvPr id="5" name="Title 2">
            <a:extLst>
              <a:ext uri="{FF2B5EF4-FFF2-40B4-BE49-F238E27FC236}">
                <a16:creationId xmlns:a16="http://schemas.microsoft.com/office/drawing/2014/main" id="{F9B4B357-88F7-4B5E-A10C-4A83DF2457C8}"/>
              </a:ext>
            </a:extLst>
          </p:cNvPr>
          <p:cNvSpPr>
            <a:spLocks noGrp="1"/>
          </p:cNvSpPr>
          <p:nvPr>
            <p:ph type="title"/>
          </p:nvPr>
        </p:nvSpPr>
        <p:spPr>
          <a:xfrm>
            <a:off x="3023937" y="418538"/>
            <a:ext cx="8229600" cy="1252728"/>
          </a:xfrm>
        </p:spPr>
        <p:txBody>
          <a:bodyPr>
            <a:normAutofit fontScale="90000"/>
          </a:bodyPr>
          <a:lstStyle/>
          <a:p>
            <a:r>
              <a:rPr lang="en-GB" sz="4400" b="1" dirty="0">
                <a:solidFill>
                  <a:schemeClr val="bg1"/>
                </a:solidFill>
                <a:latin typeface="Twinkl Cursive Looped" panose="02000000000000000000" pitchFamily="2" charset="0"/>
                <a:cs typeface="Tahoma" pitchFamily="34" charset="0"/>
              </a:rPr>
              <a:t>Trips and Workshops</a:t>
            </a:r>
            <a:br>
              <a:rPr kumimoji="0" lang="en-GB" sz="4400" b="0" i="0" u="none" strike="noStrike" cap="none" normalizeH="0" baseline="0" dirty="0">
                <a:ln>
                  <a:noFill/>
                </a:ln>
                <a:solidFill>
                  <a:schemeClr val="bg1"/>
                </a:solidFill>
                <a:effectLst/>
                <a:latin typeface="Comic Sans MS" panose="030F0702030302020204" pitchFamily="66" charset="0"/>
                <a:cs typeface="Arial" pitchFamily="34" charset="0"/>
              </a:rPr>
            </a:br>
            <a:endParaRPr lang="en-GB" dirty="0">
              <a:solidFill>
                <a:schemeClr val="bg1"/>
              </a:solidFill>
              <a:latin typeface="Comic Sans MS" panose="030F0702030302020204" pitchFamily="66" charset="0"/>
            </a:endParaRPr>
          </a:p>
        </p:txBody>
      </p:sp>
    </p:spTree>
    <p:extLst>
      <p:ext uri="{BB962C8B-B14F-4D97-AF65-F5344CB8AC3E}">
        <p14:creationId xmlns:p14="http://schemas.microsoft.com/office/powerpoint/2010/main" val="312577300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DAEB0F60-8F52-7904-A87F-FBEEB6582146}"/>
              </a:ext>
            </a:extLst>
          </p:cNvPr>
          <p:cNvSpPr/>
          <p:nvPr/>
        </p:nvSpPr>
        <p:spPr>
          <a:xfrm>
            <a:off x="0" y="0"/>
            <a:ext cx="12192000" cy="6858000"/>
          </a:xfrm>
          <a:prstGeom prst="rect">
            <a:avLst/>
          </a:prstGeom>
          <a:solidFill>
            <a:srgbClr val="FFCCFF"/>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 name="Rectangle 5"/>
          <p:cNvSpPr/>
          <p:nvPr/>
        </p:nvSpPr>
        <p:spPr>
          <a:xfrm>
            <a:off x="230820" y="1299320"/>
            <a:ext cx="9851386" cy="3970318"/>
          </a:xfrm>
          <a:prstGeom prst="rect">
            <a:avLst/>
          </a:prstGeom>
        </p:spPr>
        <p:txBody>
          <a:bodyPr wrap="square">
            <a:spAutoFit/>
          </a:bodyPr>
          <a:lstStyle/>
          <a:p>
            <a:pPr algn="just"/>
            <a:r>
              <a:rPr lang="en-GB" sz="2800" dirty="0">
                <a:solidFill>
                  <a:schemeClr val="bg1"/>
                </a:solidFill>
                <a:latin typeface="Twinkl Cursive Looped" panose="02000000000000000000" pitchFamily="2" charset="0"/>
              </a:rPr>
              <a:t>At Minet, PE is taught  by our fully qualified sports coach - Mr Howell. </a:t>
            </a:r>
            <a:r>
              <a:rPr lang="en-GB" sz="2800" b="1" dirty="0">
                <a:solidFill>
                  <a:srgbClr val="FF0000"/>
                </a:solidFill>
                <a:latin typeface="Twinkl Cursive Looped" panose="02000000000000000000" pitchFamily="2" charset="0"/>
              </a:rPr>
              <a:t>PE is taught on a Tuesday and Thursday. </a:t>
            </a:r>
          </a:p>
          <a:p>
            <a:pPr algn="just"/>
            <a:r>
              <a:rPr lang="en-GB" sz="2800" dirty="0">
                <a:solidFill>
                  <a:schemeClr val="bg1"/>
                </a:solidFill>
                <a:latin typeface="Twinkl Cursive Looped" panose="02000000000000000000" pitchFamily="2" charset="0"/>
              </a:rPr>
              <a:t> </a:t>
            </a:r>
          </a:p>
          <a:p>
            <a:pPr algn="just"/>
            <a:endParaRPr lang="en-GB" sz="2800" b="1" u="sng" dirty="0">
              <a:solidFill>
                <a:schemeClr val="bg1"/>
              </a:solidFill>
              <a:latin typeface="Twinkl Cursive Looped" panose="02000000000000000000" pitchFamily="2" charset="0"/>
            </a:endParaRPr>
          </a:p>
          <a:p>
            <a:pPr algn="just"/>
            <a:r>
              <a:rPr lang="en-GB" sz="2800" b="1" u="sng" dirty="0">
                <a:solidFill>
                  <a:schemeClr val="bg1"/>
                </a:solidFill>
                <a:latin typeface="Twinkl Cursive Looped" panose="02000000000000000000" pitchFamily="2" charset="0"/>
              </a:rPr>
              <a:t>(these days may change every second half term)</a:t>
            </a:r>
          </a:p>
          <a:p>
            <a:pPr algn="just"/>
            <a:endParaRPr lang="en-GB" sz="2800" dirty="0">
              <a:solidFill>
                <a:schemeClr val="bg1"/>
              </a:solidFill>
              <a:latin typeface="Twinkl Cursive Looped" panose="02000000000000000000" pitchFamily="2" charset="0"/>
            </a:endParaRPr>
          </a:p>
          <a:p>
            <a:pPr algn="just"/>
            <a:r>
              <a:rPr lang="en-GB" sz="2800" dirty="0">
                <a:solidFill>
                  <a:schemeClr val="bg1"/>
                </a:solidFill>
                <a:latin typeface="Twinkl Cursive Looped" panose="02000000000000000000" pitchFamily="2" charset="0"/>
              </a:rPr>
              <a:t>Please ensure your child brings in their correct PE kit in school - blue shorts, white t-shirt and trainers. Children can have dark coloured jogging bottoms during the Autumn term. </a:t>
            </a:r>
          </a:p>
        </p:txBody>
      </p:sp>
      <p:sp>
        <p:nvSpPr>
          <p:cNvPr id="7" name="Rectangle 6"/>
          <p:cNvSpPr>
            <a:spLocks noChangeArrowheads="1"/>
          </p:cNvSpPr>
          <p:nvPr/>
        </p:nvSpPr>
        <p:spPr bwMode="auto">
          <a:xfrm>
            <a:off x="3124940" y="298439"/>
            <a:ext cx="5606988" cy="70788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ctr" eaLnBrk="0" fontAlgn="base" hangingPunct="0">
              <a:spcBef>
                <a:spcPct val="0"/>
              </a:spcBef>
              <a:spcAft>
                <a:spcPct val="0"/>
              </a:spcAft>
            </a:pPr>
            <a:r>
              <a:rPr lang="en-GB" sz="4000" b="1" dirty="0">
                <a:solidFill>
                  <a:schemeClr val="bg1"/>
                </a:solidFill>
                <a:latin typeface="Twinkl Cursive Looped" panose="02000000000000000000" pitchFamily="2" charset="0"/>
                <a:cs typeface="Tahoma" pitchFamily="34" charset="0"/>
              </a:rPr>
              <a:t>Physical Education</a:t>
            </a:r>
            <a:endParaRPr lang="en-GB" sz="4000" b="1" dirty="0">
              <a:solidFill>
                <a:schemeClr val="bg1"/>
              </a:solidFill>
              <a:latin typeface="Twinkl Cursive Looped" panose="02000000000000000000" pitchFamily="2" charset="0"/>
              <a:cs typeface="Arial" pitchFamily="34" charset="0"/>
            </a:endParaRPr>
          </a:p>
        </p:txBody>
      </p:sp>
      <p:pic>
        <p:nvPicPr>
          <p:cNvPr id="1026" name="Picture 2" descr="Image result for kids playing sports clipart"/>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b="7379"/>
          <a:stretch/>
        </p:blipFill>
        <p:spPr bwMode="auto">
          <a:xfrm>
            <a:off x="10541364" y="5389273"/>
            <a:ext cx="1419816" cy="1173026"/>
          </a:xfrm>
          <a:prstGeom prst="rect">
            <a:avLst/>
          </a:prstGeom>
          <a:noFill/>
          <a:ln>
            <a:noFill/>
          </a:ln>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9BFBFF27-30AA-47AF-96D5-0268B767E9C2}"/>
              </a:ext>
            </a:extLst>
          </p:cNvPr>
          <p:cNvPicPr>
            <a:picLocks noChangeAspect="1"/>
          </p:cNvPicPr>
          <p:nvPr/>
        </p:nvPicPr>
        <p:blipFill rotWithShape="1">
          <a:blip r:embed="rId4">
            <a:extLst>
              <a:ext uri="{BEBA8EAE-BF5A-486C-A8C5-ECC9F3942E4B}">
                <a14:imgProps xmlns:a14="http://schemas.microsoft.com/office/drawing/2010/main">
                  <a14:imgLayer r:embed="rId5">
                    <a14:imgEffect>
                      <a14:backgroundRemoval t="14815" b="43519" l="31667" r="47135">
                        <a14:foregroundMark x1="40885" y1="22963" x2="40885" y2="22963"/>
                        <a14:foregroundMark x1="41094" y1="22685" x2="41094" y2="22685"/>
                        <a14:foregroundMark x1="41094" y1="22315" x2="41094" y2="22315"/>
                        <a14:foregroundMark x1="40990" y1="21944" x2="40990" y2="21944"/>
                        <a14:foregroundMark x1="40885" y1="21944" x2="40885" y2="21944"/>
                        <a14:foregroundMark x1="40417" y1="22500" x2="40417" y2="22500"/>
                        <a14:foregroundMark x1="40417" y1="23148" x2="40417" y2="23148"/>
                        <a14:foregroundMark x1="40521" y1="23519" x2="40521" y2="23519"/>
                        <a14:foregroundMark x1="40885" y1="23519" x2="40885" y2="23519"/>
                        <a14:foregroundMark x1="41094" y1="23519" x2="41094" y2="23519"/>
                        <a14:foregroundMark x1="41302" y1="22963" x2="41302" y2="22963"/>
                        <a14:foregroundMark x1="41094" y1="22130" x2="41094" y2="22130"/>
                        <a14:foregroundMark x1="40990" y1="22130" x2="40990" y2="22130"/>
                        <a14:foregroundMark x1="40781" y1="22500" x2="40781" y2="22500"/>
                      </a14:backgroundRemoval>
                    </a14:imgEffect>
                  </a14:imgLayer>
                </a14:imgProps>
              </a:ext>
            </a:extLst>
          </a:blip>
          <a:srcRect l="34053" t="15859" r="54584" b="59091"/>
          <a:stretch/>
        </p:blipFill>
        <p:spPr>
          <a:xfrm rot="607672">
            <a:off x="9530243" y="2540740"/>
            <a:ext cx="1575184" cy="1953228"/>
          </a:xfrm>
          <a:prstGeom prst="rect">
            <a:avLst/>
          </a:prstGeom>
        </p:spPr>
      </p:pic>
      <p:pic>
        <p:nvPicPr>
          <p:cNvPr id="8" name="Picture 7">
            <a:extLst>
              <a:ext uri="{FF2B5EF4-FFF2-40B4-BE49-F238E27FC236}">
                <a16:creationId xmlns:a16="http://schemas.microsoft.com/office/drawing/2014/main" id="{E4C04003-302B-4A0D-B91F-6CCE3152515A}"/>
              </a:ext>
            </a:extLst>
          </p:cNvPr>
          <p:cNvPicPr>
            <a:picLocks noChangeAspect="1"/>
          </p:cNvPicPr>
          <p:nvPr/>
        </p:nvPicPr>
        <p:blipFill rotWithShape="1">
          <a:blip r:embed="rId6">
            <a:extLst>
              <a:ext uri="{BEBA8EAE-BF5A-486C-A8C5-ECC9F3942E4B}">
                <a14:imgProps xmlns:a14="http://schemas.microsoft.com/office/drawing/2010/main">
                  <a14:imgLayer r:embed="rId5">
                    <a14:imgEffect>
                      <a14:backgroundRemoval t="22963" b="73519" l="64323" r="97031">
                        <a14:foregroundMark x1="70313" y1="69167" x2="70313" y2="69167"/>
                        <a14:foregroundMark x1="83385" y1="55648" x2="83385" y2="55648"/>
                        <a14:foregroundMark x1="79844" y1="53241" x2="79844" y2="53241"/>
                        <a14:foregroundMark x1="80521" y1="50833" x2="80521" y2="50833"/>
                        <a14:foregroundMark x1="80885" y1="50370" x2="80417" y2="50000"/>
                        <a14:foregroundMark x1="79740" y1="50000" x2="79740" y2="50000"/>
                        <a14:foregroundMark x1="80052" y1="48981" x2="80052" y2="48981"/>
                        <a14:foregroundMark x1="78490" y1="47593" x2="78490" y2="47593"/>
                        <a14:foregroundMark x1="78385" y1="48981" x2="77917" y2="49815"/>
                        <a14:foregroundMark x1="76875" y1="51852" x2="76875" y2="53056"/>
                        <a14:foregroundMark x1="76875" y1="54815" x2="76875" y2="55833"/>
                        <a14:foregroundMark x1="77031" y1="57315" x2="77448" y2="58519"/>
                        <a14:foregroundMark x1="80885" y1="58704" x2="80885" y2="58704"/>
                        <a14:foregroundMark x1="85208" y1="58704" x2="85208" y2="58704"/>
                        <a14:foregroundMark x1="90781" y1="70000" x2="90781" y2="70000"/>
                        <a14:foregroundMark x1="91198" y1="68611" x2="91198" y2="68611"/>
                        <a14:foregroundMark x1="91198" y1="67593" x2="91198" y2="67593"/>
                        <a14:foregroundMark x1="91302" y1="67130" x2="91302" y2="67130"/>
                        <a14:foregroundMark x1="91302" y1="67130" x2="91302" y2="67130"/>
                        <a14:foregroundMark x1="91302" y1="67130" x2="91302" y2="67130"/>
                        <a14:foregroundMark x1="90313" y1="67593" x2="90313" y2="67593"/>
                        <a14:foregroundMark x1="89844" y1="68611" x2="89844" y2="68611"/>
                        <a14:foregroundMark x1="89740" y1="68796" x2="89740" y2="68796"/>
                        <a14:foregroundMark x1="89740" y1="69352" x2="89740" y2="69352"/>
                        <a14:foregroundMark x1="89740" y1="69352" x2="89740" y2="69352"/>
                        <a14:foregroundMark x1="90313" y1="69630" x2="90313" y2="69630"/>
                        <a14:foregroundMark x1="90885" y1="69815" x2="90885" y2="69815"/>
                        <a14:foregroundMark x1="90990" y1="69815" x2="90990" y2="69815"/>
                        <a14:foregroundMark x1="91302" y1="69815" x2="91302" y2="69815"/>
                        <a14:foregroundMark x1="91458" y1="69815" x2="91458" y2="69815"/>
                        <a14:foregroundMark x1="91667" y1="69815" x2="91667" y2="69815"/>
                        <a14:foregroundMark x1="91875" y1="69815" x2="91875" y2="69815"/>
                        <a14:foregroundMark x1="91875" y1="69815" x2="91875" y2="69815"/>
                        <a14:foregroundMark x1="92448" y1="69815" x2="92448" y2="69815"/>
                        <a14:foregroundMark x1="92448" y1="70000" x2="92448" y2="70000"/>
                        <a14:foregroundMark x1="92344" y1="70000" x2="92344" y2="70000"/>
                        <a14:foregroundMark x1="92240" y1="70185" x2="92240" y2="70185"/>
                        <a14:foregroundMark x1="92031" y1="70370" x2="92031" y2="70370"/>
                        <a14:foregroundMark x1="92031" y1="70370" x2="92031" y2="70370"/>
                        <a14:foregroundMark x1="92031" y1="70370" x2="92031" y2="70370"/>
                        <a14:foregroundMark x1="92031" y1="69630" x2="92031" y2="69630"/>
                        <a14:foregroundMark x1="91875" y1="69352" x2="91875" y2="69352"/>
                        <a14:foregroundMark x1="91875" y1="69352" x2="91875" y2="70185"/>
                        <a14:foregroundMark x1="91875" y1="70648" x2="91875" y2="70648"/>
                        <a14:foregroundMark x1="91875" y1="70648" x2="91875" y2="70648"/>
                        <a14:foregroundMark x1="92031" y1="70833" x2="92031" y2="70833"/>
                        <a14:foregroundMark x1="71771" y1="69815" x2="71771" y2="69815"/>
                        <a14:foregroundMark x1="71771" y1="69815" x2="71771" y2="69815"/>
                        <a14:foregroundMark x1="71563" y1="69352" x2="71563" y2="69352"/>
                        <a14:foregroundMark x1="71094" y1="68796" x2="71094" y2="68796"/>
                        <a14:foregroundMark x1="70521" y1="68426" x2="70521" y2="68426"/>
                        <a14:foregroundMark x1="70208" y1="67778" x2="70208" y2="67778"/>
                        <a14:foregroundMark x1="70052" y1="67130" x2="70052" y2="67130"/>
                        <a14:foregroundMark x1="70052" y1="67130" x2="70052" y2="67130"/>
                        <a14:foregroundMark x1="69948" y1="67963" x2="69948" y2="67963"/>
                        <a14:foregroundMark x1="69948" y1="68611" x2="69948" y2="68611"/>
                        <a14:foregroundMark x1="69844" y1="69167" x2="69844" y2="69167"/>
                        <a14:foregroundMark x1="69844" y1="69630" x2="69844" y2="69630"/>
                        <a14:foregroundMark x1="69844" y1="69815" x2="69844" y2="69815"/>
                        <a14:foregroundMark x1="69844" y1="70000" x2="69844" y2="70000"/>
                        <a14:foregroundMark x1="70052" y1="70185" x2="70052" y2="70185"/>
                        <a14:foregroundMark x1="70521" y1="70185" x2="70521" y2="70185"/>
                        <a14:foregroundMark x1="70885" y1="70185" x2="70885" y2="70185"/>
                        <a14:foregroundMark x1="70885" y1="70185" x2="70885" y2="70185"/>
                        <a14:foregroundMark x1="71667" y1="70370" x2="71667" y2="70370"/>
                        <a14:foregroundMark x1="71771" y1="70370" x2="71771" y2="70370"/>
                        <a14:foregroundMark x1="71875" y1="70370" x2="71875" y2="70370"/>
                        <a14:foregroundMark x1="85313" y1="49815" x2="85313" y2="49815"/>
                        <a14:foregroundMark x1="82031" y1="45370" x2="82031" y2="45370"/>
                        <a14:foregroundMark x1="80781" y1="44722" x2="80781" y2="44722"/>
                        <a14:foregroundMark x1="80885" y1="45185" x2="80885" y2="45185"/>
                        <a14:foregroundMark x1="80885" y1="45185" x2="80885" y2="45185"/>
                        <a14:foregroundMark x1="79063" y1="45926" x2="79063" y2="45926"/>
                        <a14:foregroundMark x1="75990" y1="53056" x2="75990" y2="53056"/>
                        <a14:foregroundMark x1="75625" y1="54815" x2="75625" y2="54815"/>
                        <a14:foregroundMark x1="77135" y1="60463" x2="77135" y2="60463"/>
                        <a14:foregroundMark x1="79844" y1="62963" x2="79844" y2="62963"/>
                        <a14:foregroundMark x1="81198" y1="62963" x2="81198" y2="62963"/>
                        <a14:foregroundMark x1="78021" y1="62130" x2="78021" y2="62130"/>
                        <a14:foregroundMark x1="76094" y1="57315" x2="76094" y2="57315"/>
                        <a14:foregroundMark x1="75990" y1="53426" x2="75990" y2="53426"/>
                        <a14:foregroundMark x1="76458" y1="50000" x2="76458" y2="50000"/>
                        <a14:foregroundMark x1="77031" y1="48796" x2="77031" y2="48796"/>
                        <a14:foregroundMark x1="76771" y1="59722" x2="76771" y2="59722"/>
                        <a14:foregroundMark x1="79063" y1="62500" x2="79063" y2="62500"/>
                        <a14:foregroundMark x1="77917" y1="61481" x2="77917" y2="61481"/>
                      </a14:backgroundRemoval>
                    </a14:imgEffect>
                  </a14:imgLayer>
                </a14:imgProps>
              </a:ext>
            </a:extLst>
          </a:blip>
          <a:srcRect l="65985" t="23333" r="3902" b="25960"/>
          <a:stretch/>
        </p:blipFill>
        <p:spPr>
          <a:xfrm rot="815568">
            <a:off x="10451823" y="420317"/>
            <a:ext cx="1598895" cy="1514425"/>
          </a:xfrm>
          <a:prstGeom prst="rect">
            <a:avLst/>
          </a:prstGeo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4255EEF2-F20D-5CF4-1EA8-3925869D5749}"/>
              </a:ext>
            </a:extLst>
          </p:cNvPr>
          <p:cNvPicPr>
            <a:picLocks noChangeAspect="1"/>
          </p:cNvPicPr>
          <p:nvPr/>
        </p:nvPicPr>
        <p:blipFill>
          <a:blip r:embed="rId3"/>
          <a:stretch>
            <a:fillRect/>
          </a:stretch>
        </p:blipFill>
        <p:spPr>
          <a:xfrm>
            <a:off x="7093" y="0"/>
            <a:ext cx="12177814" cy="6858000"/>
          </a:xfrm>
          <a:prstGeom prst="rect">
            <a:avLst/>
          </a:prstGeom>
        </p:spPr>
      </p:pic>
      <p:sp>
        <p:nvSpPr>
          <p:cNvPr id="3" name="Rectangle 2"/>
          <p:cNvSpPr>
            <a:spLocks noChangeArrowheads="1"/>
          </p:cNvSpPr>
          <p:nvPr/>
        </p:nvSpPr>
        <p:spPr bwMode="auto">
          <a:xfrm>
            <a:off x="2438400" y="243246"/>
            <a:ext cx="7640472" cy="64633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defTabSz="914400" eaLnBrk="0" fontAlgn="base" hangingPunct="0">
              <a:spcBef>
                <a:spcPct val="0"/>
              </a:spcBef>
              <a:spcAft>
                <a:spcPct val="0"/>
              </a:spcAft>
            </a:pPr>
            <a:r>
              <a:rPr lang="en-GB" sz="3600" b="1" dirty="0">
                <a:solidFill>
                  <a:schemeClr val="bg1"/>
                </a:solidFill>
                <a:latin typeface="Twinkl Cursive Looped" panose="02000000000000000000" pitchFamily="2" charset="0"/>
                <a:ea typeface="Calibri" pitchFamily="34" charset="0"/>
                <a:cs typeface="Tahoma" pitchFamily="34" charset="0"/>
              </a:rPr>
              <a:t>How can you support your child?</a:t>
            </a:r>
            <a:endParaRPr lang="en-GB" sz="3600" b="1" dirty="0">
              <a:solidFill>
                <a:schemeClr val="bg1"/>
              </a:solidFill>
              <a:latin typeface="Twinkl Cursive Looped" panose="02000000000000000000" pitchFamily="2" charset="0"/>
              <a:cs typeface="Arial" pitchFamily="34" charset="0"/>
            </a:endParaRPr>
          </a:p>
        </p:txBody>
      </p:sp>
      <p:sp>
        <p:nvSpPr>
          <p:cNvPr id="4" name="TextBox 3"/>
          <p:cNvSpPr txBox="1"/>
          <p:nvPr/>
        </p:nvSpPr>
        <p:spPr>
          <a:xfrm>
            <a:off x="548639" y="908973"/>
            <a:ext cx="11098863" cy="4154984"/>
          </a:xfrm>
          <a:prstGeom prst="rect">
            <a:avLst/>
          </a:prstGeom>
          <a:noFill/>
        </p:spPr>
        <p:txBody>
          <a:bodyPr wrap="square" rtlCol="0">
            <a:spAutoFit/>
          </a:bodyPr>
          <a:lstStyle/>
          <a:p>
            <a:pPr>
              <a:buFont typeface="Arial" pitchFamily="34" charset="0"/>
              <a:buChar char="•"/>
            </a:pPr>
            <a:r>
              <a:rPr lang="en-GB" sz="2400" dirty="0">
                <a:solidFill>
                  <a:schemeClr val="bg1"/>
                </a:solidFill>
                <a:latin typeface="Comic Sans MS" panose="030F0702030302020204" pitchFamily="66" charset="0"/>
              </a:rPr>
              <a:t> </a:t>
            </a:r>
            <a:r>
              <a:rPr lang="en-GB" sz="2400" dirty="0">
                <a:solidFill>
                  <a:schemeClr val="bg1"/>
                </a:solidFill>
                <a:latin typeface="Twinkl Cursive Looped" panose="02000000000000000000" pitchFamily="2" charset="0"/>
              </a:rPr>
              <a:t>Read with them and hear them read regularly – ask questions; sign and comment on their reading in the reading record</a:t>
            </a:r>
          </a:p>
          <a:p>
            <a:endParaRPr lang="en-GB" sz="2400" dirty="0">
              <a:solidFill>
                <a:schemeClr val="bg1"/>
              </a:solidFill>
              <a:latin typeface="Twinkl Cursive Looped" panose="02000000000000000000" pitchFamily="2" charset="0"/>
            </a:endParaRPr>
          </a:p>
          <a:p>
            <a:pPr>
              <a:buFont typeface="Arial" pitchFamily="34" charset="0"/>
              <a:buChar char="•"/>
            </a:pPr>
            <a:r>
              <a:rPr lang="en-GB" sz="2400" dirty="0">
                <a:solidFill>
                  <a:schemeClr val="bg1"/>
                </a:solidFill>
                <a:latin typeface="Twinkl Cursive Looped" panose="02000000000000000000" pitchFamily="2" charset="0"/>
              </a:rPr>
              <a:t> Find ways of supporting them with their homework, including days out, discussions, bringing an object in.</a:t>
            </a:r>
          </a:p>
          <a:p>
            <a:endParaRPr lang="en-GB" sz="2400" dirty="0">
              <a:solidFill>
                <a:schemeClr val="bg1"/>
              </a:solidFill>
              <a:latin typeface="Twinkl Cursive Looped" panose="02000000000000000000" pitchFamily="2" charset="0"/>
            </a:endParaRPr>
          </a:p>
          <a:p>
            <a:pPr>
              <a:buFont typeface="Arial" pitchFamily="34" charset="0"/>
              <a:buChar char="•"/>
            </a:pPr>
            <a:r>
              <a:rPr lang="en-GB" sz="2400" dirty="0">
                <a:solidFill>
                  <a:schemeClr val="bg1"/>
                </a:solidFill>
                <a:latin typeface="Twinkl Cursive Looped" panose="02000000000000000000" pitchFamily="2" charset="0"/>
              </a:rPr>
              <a:t> Check that your child is equipped and ready for school each day, e.g. correct uniform, PE kit, stationery</a:t>
            </a:r>
          </a:p>
          <a:p>
            <a:r>
              <a:rPr lang="en-GB" sz="2400" dirty="0">
                <a:solidFill>
                  <a:schemeClr val="bg1"/>
                </a:solidFill>
                <a:latin typeface="Twinkl Cursive Looped" panose="02000000000000000000" pitchFamily="2" charset="0"/>
              </a:rPr>
              <a:t>Stationery – pencil, rubber, glue stick, sharpener </a:t>
            </a:r>
          </a:p>
          <a:p>
            <a:endParaRPr lang="en-GB" sz="2400" dirty="0">
              <a:solidFill>
                <a:schemeClr val="bg1"/>
              </a:solidFill>
              <a:latin typeface="Twinkl Cursive Looped" panose="02000000000000000000" pitchFamily="2" charset="0"/>
            </a:endParaRPr>
          </a:p>
          <a:p>
            <a:pPr>
              <a:buFont typeface="Arial" pitchFamily="34" charset="0"/>
              <a:buChar char="•"/>
            </a:pPr>
            <a:r>
              <a:rPr lang="en-GB" sz="2400" dirty="0">
                <a:solidFill>
                  <a:schemeClr val="bg1"/>
                </a:solidFill>
                <a:latin typeface="Twinkl Cursive Looped" panose="02000000000000000000" pitchFamily="2" charset="0"/>
              </a:rPr>
              <a:t> Ask them about their day and their learning. </a:t>
            </a:r>
          </a:p>
        </p:txBody>
      </p:sp>
      <p:pic>
        <p:nvPicPr>
          <p:cNvPr id="2" name="Picture 2" descr="Image result for parents supporting their kids clipart"/>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572000" y="5247952"/>
            <a:ext cx="1143000" cy="1239358"/>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Image result for parents supporting their kids clipart"/>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252183" y="5190381"/>
            <a:ext cx="1557123" cy="1261169"/>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6" descr="Related image"/>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8299094" y="5117850"/>
            <a:ext cx="1824449" cy="14062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7844025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CEF042F9-8E73-9A83-24A7-20D67155454D}"/>
              </a:ext>
            </a:extLst>
          </p:cNvPr>
          <p:cNvPicPr>
            <a:picLocks noChangeAspect="1"/>
          </p:cNvPicPr>
          <p:nvPr/>
        </p:nvPicPr>
        <p:blipFill>
          <a:blip r:embed="rId2"/>
          <a:stretch>
            <a:fillRect/>
          </a:stretch>
        </p:blipFill>
        <p:spPr>
          <a:xfrm>
            <a:off x="7093" y="0"/>
            <a:ext cx="12177814" cy="6858000"/>
          </a:xfrm>
          <a:prstGeom prst="rect">
            <a:avLst/>
          </a:prstGeom>
        </p:spPr>
      </p:pic>
      <p:sp>
        <p:nvSpPr>
          <p:cNvPr id="5" name="TextBox 4"/>
          <p:cNvSpPr txBox="1"/>
          <p:nvPr/>
        </p:nvSpPr>
        <p:spPr>
          <a:xfrm>
            <a:off x="1282401" y="2037188"/>
            <a:ext cx="7086600" cy="2031325"/>
          </a:xfrm>
          <a:prstGeom prst="rect">
            <a:avLst/>
          </a:prstGeom>
          <a:noFill/>
        </p:spPr>
        <p:txBody>
          <a:bodyPr wrap="square" rtlCol="0">
            <a:spAutoFit/>
          </a:bodyPr>
          <a:lstStyle/>
          <a:p>
            <a:pPr marL="457200" indent="-457200">
              <a:lnSpc>
                <a:spcPct val="150000"/>
              </a:lnSpc>
              <a:buFont typeface="Arial" panose="020B0604020202020204" pitchFamily="34" charset="0"/>
              <a:buChar char="•"/>
            </a:pPr>
            <a:r>
              <a:rPr lang="en-GB" sz="2800" dirty="0">
                <a:solidFill>
                  <a:schemeClr val="bg1"/>
                </a:solidFill>
                <a:latin typeface="Twinkl Cursive Looped" panose="02000000000000000000" pitchFamily="2" charset="0"/>
              </a:rPr>
              <a:t>End of day pick-up</a:t>
            </a:r>
          </a:p>
          <a:p>
            <a:pPr marL="457200" indent="-457200">
              <a:lnSpc>
                <a:spcPct val="150000"/>
              </a:lnSpc>
              <a:buFont typeface="Arial" panose="020B0604020202020204" pitchFamily="34" charset="0"/>
              <a:buChar char="•"/>
            </a:pPr>
            <a:r>
              <a:rPr lang="en-GB" sz="2800" dirty="0">
                <a:solidFill>
                  <a:schemeClr val="bg1"/>
                </a:solidFill>
                <a:latin typeface="Twinkl Cursive Looped" panose="02000000000000000000" pitchFamily="2" charset="0"/>
              </a:rPr>
              <a:t>Attendance and absence</a:t>
            </a:r>
          </a:p>
          <a:p>
            <a:pPr marL="457200" indent="-457200">
              <a:lnSpc>
                <a:spcPct val="150000"/>
              </a:lnSpc>
              <a:buFont typeface="Arial" panose="020B0604020202020204" pitchFamily="34" charset="0"/>
              <a:buChar char="•"/>
            </a:pPr>
            <a:r>
              <a:rPr lang="en-GB" sz="2800" dirty="0">
                <a:solidFill>
                  <a:schemeClr val="bg1"/>
                </a:solidFill>
                <a:latin typeface="Twinkl Cursive Looped" panose="02000000000000000000" pitchFamily="2" charset="0"/>
              </a:rPr>
              <a:t>Healthy lunch and fruit snack</a:t>
            </a:r>
          </a:p>
        </p:txBody>
      </p:sp>
      <p:sp>
        <p:nvSpPr>
          <p:cNvPr id="6" name="TextBox 5"/>
          <p:cNvSpPr txBox="1"/>
          <p:nvPr/>
        </p:nvSpPr>
        <p:spPr>
          <a:xfrm>
            <a:off x="2441171" y="628515"/>
            <a:ext cx="7086600" cy="523220"/>
          </a:xfrm>
          <a:prstGeom prst="rect">
            <a:avLst/>
          </a:prstGeom>
          <a:noFill/>
        </p:spPr>
        <p:txBody>
          <a:bodyPr wrap="square" rtlCol="0">
            <a:spAutoFit/>
          </a:bodyPr>
          <a:lstStyle/>
          <a:p>
            <a:r>
              <a:rPr lang="en-GB" sz="2800" b="1" dirty="0">
                <a:solidFill>
                  <a:schemeClr val="bg1"/>
                </a:solidFill>
                <a:latin typeface="Twinkl Cursive Looped" panose="02000000000000000000" pitchFamily="2" charset="0"/>
              </a:rPr>
              <a:t>Just a few reminders: </a:t>
            </a:r>
          </a:p>
        </p:txBody>
      </p:sp>
    </p:spTree>
    <p:extLst>
      <p:ext uri="{BB962C8B-B14F-4D97-AF65-F5344CB8AC3E}">
        <p14:creationId xmlns:p14="http://schemas.microsoft.com/office/powerpoint/2010/main" val="334914516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383B7C55-E614-FDEE-56F8-49FEB979744D}"/>
              </a:ext>
            </a:extLst>
          </p:cNvPr>
          <p:cNvPicPr>
            <a:picLocks noChangeAspect="1"/>
          </p:cNvPicPr>
          <p:nvPr/>
        </p:nvPicPr>
        <p:blipFill>
          <a:blip r:embed="rId2"/>
          <a:stretch>
            <a:fillRect/>
          </a:stretch>
        </p:blipFill>
        <p:spPr>
          <a:xfrm>
            <a:off x="7093" y="0"/>
            <a:ext cx="12177814" cy="6858000"/>
          </a:xfrm>
          <a:prstGeom prst="rect">
            <a:avLst/>
          </a:prstGeom>
        </p:spPr>
      </p:pic>
      <p:sp>
        <p:nvSpPr>
          <p:cNvPr id="2" name="Title 1"/>
          <p:cNvSpPr>
            <a:spLocks noGrp="1"/>
          </p:cNvSpPr>
          <p:nvPr>
            <p:ph type="title"/>
          </p:nvPr>
        </p:nvSpPr>
        <p:spPr>
          <a:xfrm>
            <a:off x="1828800" y="457200"/>
            <a:ext cx="8534400" cy="758952"/>
          </a:xfrm>
        </p:spPr>
        <p:txBody>
          <a:bodyPr/>
          <a:lstStyle/>
          <a:p>
            <a:pPr algn="ctr"/>
            <a:r>
              <a:rPr lang="en-GB" sz="4000" b="1" dirty="0">
                <a:solidFill>
                  <a:schemeClr val="bg1"/>
                </a:solidFill>
                <a:latin typeface="Twinkl Cursive Looped" panose="02000000000000000000" pitchFamily="2" charset="0"/>
              </a:rPr>
              <a:t>Thank you for listening</a:t>
            </a:r>
          </a:p>
        </p:txBody>
      </p:sp>
      <p:sp>
        <p:nvSpPr>
          <p:cNvPr id="10" name="Title 1"/>
          <p:cNvSpPr txBox="1">
            <a:spLocks/>
          </p:cNvSpPr>
          <p:nvPr/>
        </p:nvSpPr>
        <p:spPr>
          <a:xfrm>
            <a:off x="2318982" y="5315030"/>
            <a:ext cx="7547212" cy="758952"/>
          </a:xfrm>
          <a:prstGeom prst="rect">
            <a:avLst/>
          </a:prstGeom>
        </p:spPr>
        <p:txBody>
          <a:bodyPr vert="horz" anchor="b">
            <a:noAutofit/>
          </a:bodyPr>
          <a:lstStyle>
            <a:lvl1pPr algn="ctr" rtl="0" eaLnBrk="1" latinLnBrk="0" hangingPunct="1">
              <a:spcBef>
                <a:spcPct val="0"/>
              </a:spcBef>
              <a:buNone/>
              <a:defRPr kumimoji="0" sz="3300" kern="1200">
                <a:solidFill>
                  <a:schemeClr val="accent3">
                    <a:shade val="75000"/>
                  </a:schemeClr>
                </a:solidFill>
                <a:latin typeface="+mj-lt"/>
                <a:ea typeface="+mj-ea"/>
                <a:cs typeface="+mj-cs"/>
              </a:defRPr>
            </a:lvl1pPr>
          </a:lstStyle>
          <a:p>
            <a:endParaRPr lang="en-GB" sz="4800" dirty="0">
              <a:solidFill>
                <a:schemeClr val="bg1"/>
              </a:solidFill>
            </a:endParaRPr>
          </a:p>
        </p:txBody>
      </p:sp>
      <p:pic>
        <p:nvPicPr>
          <p:cNvPr id="1026" name="Picture 2" descr="Minet Junior School">
            <a:extLst>
              <a:ext uri="{FF2B5EF4-FFF2-40B4-BE49-F238E27FC236}">
                <a16:creationId xmlns:a16="http://schemas.microsoft.com/office/drawing/2014/main" id="{AC91A5FA-19F4-4651-82DB-F5775F7B730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21009" y="1524000"/>
            <a:ext cx="4549982" cy="45499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12814404"/>
      </p:ext>
    </p:extLst>
  </p:cSld>
  <p:clrMapOvr>
    <a:masterClrMapping/>
  </p:clrMapOvr>
</p:sld>
</file>

<file path=ppt/theme/theme1.xml><?xml version="1.0" encoding="utf-8"?>
<a:theme xmlns:a="http://schemas.openxmlformats.org/drawingml/2006/main" name="Slice">
  <a:themeElements>
    <a:clrScheme name="Slice">
      <a:dk1>
        <a:sysClr val="windowText" lastClr="000000"/>
      </a:dk1>
      <a:lt1>
        <a:sysClr val="window" lastClr="FFFFFF"/>
      </a:lt1>
      <a:dk2>
        <a:srgbClr val="146194"/>
      </a:dk2>
      <a:lt2>
        <a:srgbClr val="76DBF4"/>
      </a:lt2>
      <a:accent1>
        <a:srgbClr val="052F61"/>
      </a:accent1>
      <a:accent2>
        <a:srgbClr val="A50E82"/>
      </a:accent2>
      <a:accent3>
        <a:srgbClr val="14967C"/>
      </a:accent3>
      <a:accent4>
        <a:srgbClr val="6A9E1F"/>
      </a:accent4>
      <a:accent5>
        <a:srgbClr val="E87D37"/>
      </a:accent5>
      <a:accent6>
        <a:srgbClr val="C62324"/>
      </a:accent6>
      <a:hlink>
        <a:srgbClr val="0D2E46"/>
      </a:hlink>
      <a:folHlink>
        <a:srgbClr val="356A95"/>
      </a:folHlink>
    </a:clrScheme>
    <a:fontScheme name="Slice">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lice">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2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5875"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92000"/>
                <a:satMod val="169000"/>
                <a:lumMod val="164000"/>
              </a:schemeClr>
            </a:gs>
            <a:gs pos="100000">
              <a:schemeClr val="phClr">
                <a:shade val="96000"/>
                <a:satMod val="120000"/>
                <a:lumMod val="90000"/>
              </a:schemeClr>
            </a:gs>
          </a:gsLst>
          <a:lin ang="6120000" scaled="1"/>
        </a:gradFill>
        <a:gradFill rotWithShape="1">
          <a:gsLst>
            <a:gs pos="0">
              <a:schemeClr val="phClr">
                <a:tint val="97000"/>
                <a:hueMod val="92000"/>
                <a:satMod val="169000"/>
                <a:lumMod val="164000"/>
              </a:schemeClr>
            </a:gs>
            <a:gs pos="100000">
              <a:schemeClr val="phClr">
                <a:shade val="96000"/>
                <a:satMod val="120000"/>
                <a:lumMod val="90000"/>
              </a:schemeClr>
            </a:gs>
          </a:gsLst>
          <a:path path="circle">
            <a:fillToRect b="100000"/>
          </a:path>
        </a:gradFill>
      </a:bgFillStyleLst>
    </a:fmtScheme>
  </a:themeElements>
  <a:objectDefaults/>
  <a:extraClrSchemeLst/>
  <a:extLst>
    <a:ext uri="{05A4C25C-085E-4340-85A3-A5531E510DB2}">
      <thm15:themeFamily xmlns:thm15="http://schemas.microsoft.com/office/thememl/2012/main" name="Slice" id="{0507925B-6AC9-4358-8E18-C330545D08F8}" vid="{13FEC7C6-62A9-40C4-99D2-581AACACAA2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Wisp</Template>
  <TotalTime>686</TotalTime>
  <Words>1289</Words>
  <Application>Microsoft Office PowerPoint</Application>
  <PresentationFormat>Widescreen</PresentationFormat>
  <Paragraphs>210</Paragraphs>
  <Slides>18</Slides>
  <Notes>12</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18</vt:i4>
      </vt:variant>
    </vt:vector>
  </HeadingPairs>
  <TitlesOfParts>
    <vt:vector size="28" baseType="lpstr">
      <vt:lpstr>Arial</vt:lpstr>
      <vt:lpstr>Calibri</vt:lpstr>
      <vt:lpstr>Century Gothic</vt:lpstr>
      <vt:lpstr>Comic Sans MS</vt:lpstr>
      <vt:lpstr>Tahoma</vt:lpstr>
      <vt:lpstr>Times New Roman</vt:lpstr>
      <vt:lpstr>Twinkl Cursive Looped</vt:lpstr>
      <vt:lpstr>Wingdings</vt:lpstr>
      <vt:lpstr>Wingdings 3</vt:lpstr>
      <vt:lpstr>Slice</vt:lpstr>
      <vt:lpstr>PowerPoint Presentation</vt:lpstr>
      <vt:lpstr>PowerPoint Presentation</vt:lpstr>
      <vt:lpstr>PowerPoint Presentation</vt:lpstr>
      <vt:lpstr>SENIOR Leadership Team</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MTC</vt:lpstr>
      <vt:lpstr>PowerPoint Presentation</vt:lpstr>
      <vt:lpstr>Trips and Workshops </vt:lpstr>
      <vt:lpstr>PowerPoint Presentation</vt:lpstr>
      <vt:lpstr>PowerPoint Presentation</vt:lpstr>
      <vt:lpstr>PowerPoint Presentation</vt:lpstr>
      <vt:lpstr>Thank you for listening</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Acer</dc:creator>
  <cp:lastModifiedBy>Farhana Islam</cp:lastModifiedBy>
  <cp:revision>77</cp:revision>
  <dcterms:created xsi:type="dcterms:W3CDTF">2019-09-15T15:09:57Z</dcterms:created>
  <dcterms:modified xsi:type="dcterms:W3CDTF">2026-09-17T13:42:10Z</dcterms:modified>
</cp:coreProperties>
</file>